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2" r:id="rId4"/>
    <p:sldId id="260" r:id="rId5"/>
    <p:sldId id="261" r:id="rId6"/>
    <p:sldId id="258" r:id="rId7"/>
    <p:sldId id="259" r:id="rId8"/>
    <p:sldId id="270" r:id="rId9"/>
    <p:sldId id="263" r:id="rId10"/>
    <p:sldId id="264" r:id="rId11"/>
    <p:sldId id="267" r:id="rId12"/>
    <p:sldId id="265" r:id="rId13"/>
    <p:sldId id="266" r:id="rId14"/>
    <p:sldId id="268" r:id="rId15"/>
    <p:sldId id="269"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6"/>
    <a:srgbClr val="FF8709"/>
    <a:srgbClr val="FF8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8"/>
    <p:restoredTop sz="93166"/>
  </p:normalViewPr>
  <p:slideViewPr>
    <p:cSldViewPr snapToGrid="0" snapToObjects="1">
      <p:cViewPr varScale="1">
        <p:scale>
          <a:sx n="115" d="100"/>
          <a:sy n="115" d="100"/>
        </p:scale>
        <p:origin x="1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733F7-52BC-8944-AF13-393501D5D14E}"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7A3C7-E985-304D-8585-0B5BF0D49751}"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7A3C7-E985-304D-8585-0B5BF0D49751}" type="slidenum">
              <a:rPr lang="en-US" smtClean="0"/>
              <a:t>10</a:t>
            </a:fld>
            <a:endParaRPr lang="en-US"/>
          </a:p>
        </p:txBody>
      </p:sp>
    </p:spTree>
    <p:extLst>
      <p:ext uri="{BB962C8B-B14F-4D97-AF65-F5344CB8AC3E}">
        <p14:creationId xmlns:p14="http://schemas.microsoft.com/office/powerpoint/2010/main" val="169185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FD769-21AE-094F-80FB-CD12F9EE4B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36763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D769-21AE-094F-80FB-CD12F9EE4B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9746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D769-21AE-094F-80FB-CD12F9EE4B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97921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D769-21AE-094F-80FB-CD12F9EE4B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FD769-21AE-094F-80FB-CD12F9EE4B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FD769-21AE-094F-80FB-CD12F9EE4B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8633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FD769-21AE-094F-80FB-CD12F9EE4B8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5494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FD769-21AE-094F-80FB-CD12F9EE4B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46710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FD769-21AE-094F-80FB-CD12F9EE4B8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2775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FD769-21AE-094F-80FB-CD12F9EE4B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117822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FD769-21AE-094F-80FB-CD12F9EE4B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1A57-6448-9E4E-829F-D95D0F5A87B3}"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FD769-21AE-094F-80FB-CD12F9EE4B8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1A57-6448-9E4E-829F-D95D0F5A87B3}" type="slidenum">
              <a:rPr lang="en-US" smtClean="0"/>
              <a:t>‹#›</a:t>
            </a:fld>
            <a:endParaRPr lang="en-US"/>
          </a:p>
        </p:txBody>
      </p:sp>
    </p:spTree>
    <p:extLst>
      <p:ext uri="{BB962C8B-B14F-4D97-AF65-F5344CB8AC3E}">
        <p14:creationId xmlns:p14="http://schemas.microsoft.com/office/powerpoint/2010/main" val="88516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acebook.com/OCCTA744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0"/>
            <a:ext cx="7783655" cy="6858000"/>
          </a:xfrm>
          <a:prstGeom prst="rect">
            <a:avLst/>
          </a:prstGeom>
        </p:spPr>
      </p:pic>
    </p:spTree>
    <p:extLst>
      <p:ext uri="{BB962C8B-B14F-4D97-AF65-F5344CB8AC3E}">
        <p14:creationId xmlns:p14="http://schemas.microsoft.com/office/powerpoint/2010/main" val="138148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900" b="1" i="1" dirty="0">
                <a:solidFill>
                  <a:schemeClr val="accent5">
                    <a:lumMod val="75000"/>
                  </a:schemeClr>
                </a:solidFill>
                <a:latin typeface="Cooper Black" charset="0"/>
                <a:ea typeface="Cooper Black" charset="0"/>
                <a:cs typeface="Cooper Black" charset="0"/>
              </a:rPr>
              <a:t>WHAT</a:t>
            </a:r>
            <a:r>
              <a:rPr lang="en-US" sz="7300" b="1" dirty="0">
                <a:solidFill>
                  <a:schemeClr val="accent5">
                    <a:lumMod val="75000"/>
                  </a:schemeClr>
                </a:solidFill>
                <a:latin typeface="Cooper Black" charset="0"/>
                <a:ea typeface="Cooper Black" charset="0"/>
                <a:cs typeface="Cooper Black" charset="0"/>
              </a:rPr>
              <a:t> WE WILL DO</a:t>
            </a:r>
            <a:r>
              <a:rPr lang="en-US" dirty="0"/>
              <a:t/>
            </a:r>
            <a:br>
              <a:rPr lang="en-US" dirty="0"/>
            </a:br>
            <a:endParaRPr lang="en-US" dirty="0"/>
          </a:p>
        </p:txBody>
      </p:sp>
      <p:sp>
        <p:nvSpPr>
          <p:cNvPr id="3" name="Content Placeholder 2"/>
          <p:cNvSpPr>
            <a:spLocks noGrp="1"/>
          </p:cNvSpPr>
          <p:nvPr>
            <p:ph idx="1"/>
          </p:nvPr>
        </p:nvSpPr>
        <p:spPr>
          <a:xfrm>
            <a:off x="739726" y="1175658"/>
            <a:ext cx="10515600" cy="5682342"/>
          </a:xfrm>
        </p:spPr>
        <p:txBody>
          <a:bodyPr>
            <a:normAutofit lnSpcReduction="10000"/>
          </a:bodyPr>
          <a:lstStyle/>
          <a:p>
            <a:pPr lvl="0"/>
            <a:r>
              <a:rPr lang="en-US" sz="3200" dirty="0">
                <a:solidFill>
                  <a:srgbClr val="FF7606"/>
                </a:solidFill>
                <a:latin typeface="Cooper Black" charset="0"/>
                <a:ea typeface="Cooper Black" charset="0"/>
                <a:cs typeface="Cooper Black" charset="0"/>
              </a:rPr>
              <a:t>Attend one common planning time a week, as stated in the contract.</a:t>
            </a:r>
          </a:p>
          <a:p>
            <a:pPr lvl="0"/>
            <a:r>
              <a:rPr lang="en-US" sz="3200" dirty="0">
                <a:solidFill>
                  <a:srgbClr val="FF7606"/>
                </a:solidFill>
                <a:latin typeface="Cooper Black" charset="0"/>
                <a:ea typeface="Cooper Black" charset="0"/>
                <a:cs typeface="Cooper Black" charset="0"/>
              </a:rPr>
              <a:t>Before you leave at the end of the workday send your administrator an email stating what work was not completed. Ask him/her to prioritize </a:t>
            </a:r>
            <a:r>
              <a:rPr lang="en-US" sz="3200" dirty="0" smtClean="0">
                <a:solidFill>
                  <a:srgbClr val="FF7606"/>
                </a:solidFill>
                <a:latin typeface="Cooper Black" charset="0"/>
                <a:ea typeface="Cooper Black" charset="0"/>
                <a:cs typeface="Cooper Black" charset="0"/>
              </a:rPr>
              <a:t>tasks (see </a:t>
            </a:r>
            <a:r>
              <a:rPr lang="en-US" sz="3200" dirty="0">
                <a:solidFill>
                  <a:srgbClr val="FF7606"/>
                </a:solidFill>
                <a:latin typeface="Cooper Black" charset="0"/>
                <a:ea typeface="Cooper Black" charset="0"/>
                <a:cs typeface="Cooper Black" charset="0"/>
              </a:rPr>
              <a:t>the sample email in </a:t>
            </a:r>
            <a:r>
              <a:rPr lang="en-US" sz="3200" dirty="0" smtClean="0">
                <a:solidFill>
                  <a:srgbClr val="FF7606"/>
                </a:solidFill>
                <a:latin typeface="Cooper Black" charset="0"/>
                <a:ea typeface="Cooper Black" charset="0"/>
                <a:cs typeface="Cooper Black" charset="0"/>
              </a:rPr>
              <a:t>the packet).</a:t>
            </a:r>
            <a:endParaRPr lang="en-US" sz="3200" dirty="0">
              <a:solidFill>
                <a:srgbClr val="FF7606"/>
              </a:solidFill>
              <a:latin typeface="Cooper Black" charset="0"/>
              <a:ea typeface="Cooper Black" charset="0"/>
              <a:cs typeface="Cooper Black" charset="0"/>
            </a:endParaRPr>
          </a:p>
          <a:p>
            <a:pPr lvl="0"/>
            <a:r>
              <a:rPr lang="en-US" sz="3200" dirty="0">
                <a:solidFill>
                  <a:srgbClr val="FF7606"/>
                </a:solidFill>
                <a:latin typeface="Cooper Black" charset="0"/>
                <a:ea typeface="Cooper Black" charset="0"/>
                <a:cs typeface="Cooper Black" charset="0"/>
              </a:rPr>
              <a:t>Walk out with fellow teachers and instructional personnel at the end of the contracted workday. </a:t>
            </a:r>
          </a:p>
          <a:p>
            <a:pPr lvl="0"/>
            <a:r>
              <a:rPr lang="en-US" sz="3200" dirty="0">
                <a:solidFill>
                  <a:srgbClr val="FF7606"/>
                </a:solidFill>
                <a:latin typeface="Cooper Black" charset="0"/>
                <a:ea typeface="Cooper Black" charset="0"/>
                <a:cs typeface="Cooper Black" charset="0"/>
              </a:rPr>
              <a:t>Maintain professionalism in our actions. Enter and leave the worksite quietly. Leave the parking lot immediately at the end of the contractual work day.</a:t>
            </a:r>
          </a:p>
          <a:p>
            <a:endParaRPr lang="en-US" dirty="0"/>
          </a:p>
        </p:txBody>
      </p:sp>
    </p:spTree>
    <p:extLst>
      <p:ext uri="{BB962C8B-B14F-4D97-AF65-F5344CB8AC3E}">
        <p14:creationId xmlns:p14="http://schemas.microsoft.com/office/powerpoint/2010/main" val="342037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i="1" dirty="0" smtClean="0">
                <a:solidFill>
                  <a:schemeClr val="accent5">
                    <a:lumMod val="75000"/>
                  </a:schemeClr>
                </a:solidFill>
                <a:latin typeface="Cooper Black" charset="0"/>
                <a:ea typeface="Cooper Black" charset="0"/>
                <a:cs typeface="Cooper Black" charset="0"/>
              </a:rPr>
              <a:t>WHAT</a:t>
            </a:r>
            <a:r>
              <a:rPr lang="en-US" sz="6000" dirty="0" smtClean="0">
                <a:solidFill>
                  <a:schemeClr val="accent5">
                    <a:lumMod val="75000"/>
                  </a:schemeClr>
                </a:solidFill>
                <a:latin typeface="Cooper Black" charset="0"/>
                <a:ea typeface="Cooper Black" charset="0"/>
                <a:cs typeface="Cooper Black" charset="0"/>
              </a:rPr>
              <a:t> WE WILL NOT DO</a:t>
            </a:r>
            <a:endParaRPr lang="en-US" sz="60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25625"/>
            <a:ext cx="10515600" cy="4522924"/>
          </a:xfrm>
        </p:spPr>
        <p:txBody>
          <a:bodyPr>
            <a:normAutofit fontScale="92500" lnSpcReduction="10000"/>
          </a:bodyPr>
          <a:lstStyle/>
          <a:p>
            <a:pPr lvl="0"/>
            <a:r>
              <a:rPr lang="en-US" sz="3600" dirty="0" smtClean="0">
                <a:solidFill>
                  <a:srgbClr val="FF7606"/>
                </a:solidFill>
                <a:latin typeface="Cooper Black" charset="0"/>
                <a:ea typeface="Cooper Black" charset="0"/>
                <a:cs typeface="Cooper Black" charset="0"/>
              </a:rPr>
              <a:t>Take </a:t>
            </a:r>
            <a:r>
              <a:rPr lang="en-US" sz="3600" dirty="0">
                <a:solidFill>
                  <a:srgbClr val="FF7606"/>
                </a:solidFill>
                <a:latin typeface="Cooper Black" charset="0"/>
                <a:ea typeface="Cooper Black" charset="0"/>
                <a:cs typeface="Cooper Black" charset="0"/>
              </a:rPr>
              <a:t>work home or work outside of the </a:t>
            </a:r>
            <a:endParaRPr lang="en-US" sz="3600" dirty="0" smtClean="0">
              <a:solidFill>
                <a:srgbClr val="FF7606"/>
              </a:solidFill>
              <a:latin typeface="Cooper Black" charset="0"/>
              <a:ea typeface="Cooper Black" charset="0"/>
              <a:cs typeface="Cooper Black" charset="0"/>
            </a:endParaRPr>
          </a:p>
          <a:p>
            <a:pPr marL="0" lvl="0" indent="0">
              <a:buNone/>
            </a:pPr>
            <a:r>
              <a:rPr lang="en-US" sz="3600" dirty="0">
                <a:solidFill>
                  <a:srgbClr val="FF7606"/>
                </a:solidFill>
                <a:latin typeface="Cooper Black" charset="0"/>
                <a:ea typeface="Cooper Black" charset="0"/>
                <a:cs typeface="Cooper Black" charset="0"/>
              </a:rPr>
              <a:t> </a:t>
            </a:r>
            <a:r>
              <a:rPr lang="en-US" sz="3600" dirty="0" smtClean="0">
                <a:solidFill>
                  <a:srgbClr val="FF7606"/>
                </a:solidFill>
                <a:latin typeface="Cooper Black" charset="0"/>
                <a:ea typeface="Cooper Black" charset="0"/>
                <a:cs typeface="Cooper Black" charset="0"/>
              </a:rPr>
              <a:t>  7.5-hour </a:t>
            </a:r>
            <a:r>
              <a:rPr lang="en-US" sz="3600" dirty="0">
                <a:solidFill>
                  <a:srgbClr val="FF7606"/>
                </a:solidFill>
                <a:latin typeface="Cooper Black" charset="0"/>
                <a:ea typeface="Cooper Black" charset="0"/>
                <a:cs typeface="Cooper Black" charset="0"/>
              </a:rPr>
              <a:t>workday. </a:t>
            </a:r>
          </a:p>
          <a:p>
            <a:pPr lvl="0"/>
            <a:r>
              <a:rPr lang="en-US" sz="3600" dirty="0">
                <a:solidFill>
                  <a:srgbClr val="FF7606"/>
                </a:solidFill>
                <a:latin typeface="Cooper Black" charset="0"/>
                <a:ea typeface="Cooper Black" charset="0"/>
                <a:cs typeface="Cooper Black" charset="0"/>
              </a:rPr>
              <a:t>Arrive early or leave late.</a:t>
            </a:r>
          </a:p>
          <a:p>
            <a:pPr lvl="0"/>
            <a:r>
              <a:rPr lang="en-US" sz="3600" dirty="0">
                <a:solidFill>
                  <a:srgbClr val="FF7606"/>
                </a:solidFill>
                <a:latin typeface="Cooper Black" charset="0"/>
                <a:ea typeface="Cooper Black" charset="0"/>
                <a:cs typeface="Cooper Black" charset="0"/>
              </a:rPr>
              <a:t>Give up or work on a duty-free lunch unless you are receiving a supplement to do so.</a:t>
            </a:r>
          </a:p>
          <a:p>
            <a:pPr lvl="0"/>
            <a:r>
              <a:rPr lang="en-US" sz="3600" dirty="0">
                <a:solidFill>
                  <a:srgbClr val="FF7606"/>
                </a:solidFill>
                <a:latin typeface="Cooper Black" charset="0"/>
                <a:ea typeface="Cooper Black" charset="0"/>
                <a:cs typeface="Cooper Black" charset="0"/>
              </a:rPr>
              <a:t>Attend any after school events for which you are not given a supplement, including math or science nights, parent nights, except for the one annual open house required by contract. </a:t>
            </a:r>
          </a:p>
          <a:p>
            <a:endParaRPr lang="en-US" dirty="0"/>
          </a:p>
        </p:txBody>
      </p:sp>
    </p:spTree>
    <p:extLst>
      <p:ext uri="{BB962C8B-B14F-4D97-AF65-F5344CB8AC3E}">
        <p14:creationId xmlns:p14="http://schemas.microsoft.com/office/powerpoint/2010/main" val="1972559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i="1" dirty="0" smtClean="0">
                <a:solidFill>
                  <a:schemeClr val="accent5">
                    <a:lumMod val="75000"/>
                  </a:schemeClr>
                </a:solidFill>
                <a:latin typeface="Cooper Black" charset="0"/>
                <a:ea typeface="Cooper Black" charset="0"/>
                <a:cs typeface="Cooper Black" charset="0"/>
              </a:rPr>
              <a:t>WHAT</a:t>
            </a:r>
            <a:r>
              <a:rPr lang="en-US" sz="6000" dirty="0" smtClean="0">
                <a:solidFill>
                  <a:schemeClr val="accent5">
                    <a:lumMod val="75000"/>
                  </a:schemeClr>
                </a:solidFill>
                <a:latin typeface="Cooper Black" charset="0"/>
                <a:ea typeface="Cooper Black" charset="0"/>
                <a:cs typeface="Cooper Black" charset="0"/>
              </a:rPr>
              <a:t> WE WILL NOT DO</a:t>
            </a:r>
            <a:endParaRPr lang="en-US" sz="60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690688"/>
            <a:ext cx="10515600" cy="5167311"/>
          </a:xfrm>
        </p:spPr>
        <p:txBody>
          <a:bodyPr>
            <a:normAutofit/>
          </a:bodyPr>
          <a:lstStyle/>
          <a:p>
            <a:pPr lvl="0"/>
            <a:r>
              <a:rPr lang="en-US" sz="3200" dirty="0">
                <a:solidFill>
                  <a:srgbClr val="FF7606"/>
                </a:solidFill>
                <a:latin typeface="Cooper Black" charset="0"/>
                <a:ea typeface="Cooper Black" charset="0"/>
                <a:cs typeface="Cooper Black" charset="0"/>
              </a:rPr>
              <a:t>Answer emails or make job-related phone calls after the contracted work day.</a:t>
            </a:r>
          </a:p>
          <a:p>
            <a:pPr lvl="0"/>
            <a:r>
              <a:rPr lang="en-US" sz="3200" dirty="0">
                <a:solidFill>
                  <a:srgbClr val="FF7606"/>
                </a:solidFill>
                <a:latin typeface="Cooper Black" charset="0"/>
                <a:ea typeface="Cooper Black" charset="0"/>
                <a:cs typeface="Cooper Black" charset="0"/>
              </a:rPr>
              <a:t>Complete ‘homework’ such as reading and/or annotating articles for DPLCs beyond the hours of your contractual workday.</a:t>
            </a:r>
          </a:p>
          <a:p>
            <a:pPr lvl="0"/>
            <a:r>
              <a:rPr lang="en-US" sz="3200" dirty="0">
                <a:solidFill>
                  <a:srgbClr val="FF7606"/>
                </a:solidFill>
                <a:latin typeface="Cooper Black" charset="0"/>
                <a:ea typeface="Cooper Black" charset="0"/>
                <a:cs typeface="Cooper Black" charset="0"/>
              </a:rPr>
              <a:t>Use the term ‘working to the contract’ with students or parents (See guidelines</a:t>
            </a:r>
            <a:r>
              <a:rPr lang="en-US" sz="3200" dirty="0" smtClean="0">
                <a:solidFill>
                  <a:srgbClr val="FF7606"/>
                </a:solidFill>
                <a:latin typeface="Cooper Black" charset="0"/>
                <a:ea typeface="Cooper Black" charset="0"/>
                <a:cs typeface="Cooper Black" charset="0"/>
              </a:rPr>
              <a:t>).</a:t>
            </a:r>
            <a:endParaRPr lang="en-US" sz="3200" dirty="0">
              <a:solidFill>
                <a:srgbClr val="FF7606"/>
              </a:solidFill>
              <a:latin typeface="Cooper Black" charset="0"/>
              <a:ea typeface="Cooper Black" charset="0"/>
              <a:cs typeface="Cooper Black" charset="0"/>
            </a:endParaRPr>
          </a:p>
          <a:p>
            <a:pPr lvl="0"/>
            <a:r>
              <a:rPr lang="en-US" sz="3200" dirty="0">
                <a:solidFill>
                  <a:srgbClr val="FF7606"/>
                </a:solidFill>
                <a:latin typeface="Cooper Black" charset="0"/>
                <a:ea typeface="Cooper Black" charset="0"/>
                <a:cs typeface="Cooper Black" charset="0"/>
              </a:rPr>
              <a:t>Participate in field trips, which will exceed working hours unless you will be compensated</a:t>
            </a:r>
            <a:r>
              <a:rPr lang="en-US" sz="3200" dirty="0" smtClean="0">
                <a:solidFill>
                  <a:srgbClr val="FF7606"/>
                </a:solidFill>
                <a:latin typeface="Cooper Black" charset="0"/>
                <a:ea typeface="Cooper Black" charset="0"/>
                <a:cs typeface="Cooper Black" charset="0"/>
              </a:rPr>
              <a:t>.</a:t>
            </a:r>
            <a:r>
              <a:rPr lang="en-US" sz="3200" dirty="0">
                <a:solidFill>
                  <a:schemeClr val="accent2"/>
                </a:solidFill>
                <a:latin typeface="Cooper Black" charset="0"/>
                <a:ea typeface="Cooper Black" charset="0"/>
                <a:cs typeface="Cooper Black" charset="0"/>
              </a:rPr>
              <a:t> </a:t>
            </a:r>
          </a:p>
          <a:p>
            <a:endParaRPr lang="en-US" dirty="0"/>
          </a:p>
        </p:txBody>
      </p:sp>
    </p:spTree>
    <p:extLst>
      <p:ext uri="{BB962C8B-B14F-4D97-AF65-F5344CB8AC3E}">
        <p14:creationId xmlns:p14="http://schemas.microsoft.com/office/powerpoint/2010/main" val="72825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solidFill>
                  <a:srgbClr val="FF7606"/>
                </a:solidFill>
                <a:latin typeface="Cooper Black" charset="0"/>
                <a:ea typeface="Cooper Black" charset="0"/>
                <a:cs typeface="Cooper Black" charset="0"/>
              </a:rPr>
              <a:t>C</a:t>
            </a:r>
            <a:r>
              <a:rPr lang="en-US" sz="6000" dirty="0" smtClean="0">
                <a:solidFill>
                  <a:schemeClr val="accent5">
                    <a:lumMod val="75000"/>
                  </a:schemeClr>
                </a:solidFill>
                <a:latin typeface="Cooper Black" charset="0"/>
                <a:ea typeface="Cooper Black" charset="0"/>
                <a:cs typeface="Cooper Black" charset="0"/>
              </a:rPr>
              <a:t>OMMIT </a:t>
            </a:r>
            <a:r>
              <a:rPr lang="en-US" sz="6000" dirty="0" smtClean="0">
                <a:solidFill>
                  <a:srgbClr val="FF7606"/>
                </a:solidFill>
                <a:latin typeface="Cooper Black" charset="0"/>
                <a:ea typeface="Cooper Black" charset="0"/>
                <a:cs typeface="Cooper Black" charset="0"/>
              </a:rPr>
              <a:t>T</a:t>
            </a:r>
            <a:r>
              <a:rPr lang="en-US" sz="6000" dirty="0" smtClean="0">
                <a:solidFill>
                  <a:schemeClr val="accent5">
                    <a:lumMod val="75000"/>
                  </a:schemeClr>
                </a:solidFill>
                <a:latin typeface="Cooper Black" charset="0"/>
                <a:ea typeface="Cooper Black" charset="0"/>
                <a:cs typeface="Cooper Black" charset="0"/>
              </a:rPr>
              <a:t>O </a:t>
            </a:r>
            <a:r>
              <a:rPr lang="en-US" sz="6000" dirty="0" smtClean="0">
                <a:solidFill>
                  <a:srgbClr val="FF7606"/>
                </a:solidFill>
                <a:latin typeface="Cooper Black" charset="0"/>
                <a:ea typeface="Cooper Black" charset="0"/>
                <a:cs typeface="Cooper Black" charset="0"/>
              </a:rPr>
              <a:t>A</a:t>
            </a:r>
            <a:r>
              <a:rPr lang="en-US" sz="6000" dirty="0" smtClean="0">
                <a:solidFill>
                  <a:schemeClr val="accent5">
                    <a:lumMod val="75000"/>
                  </a:schemeClr>
                </a:solidFill>
                <a:latin typeface="Cooper Black" charset="0"/>
                <a:ea typeface="Cooper Black" charset="0"/>
                <a:cs typeface="Cooper Black" charset="0"/>
              </a:rPr>
              <a:t>CTION </a:t>
            </a:r>
            <a:r>
              <a:rPr lang="en-US" dirty="0" smtClean="0">
                <a:solidFill>
                  <a:schemeClr val="accent5">
                    <a:lumMod val="75000"/>
                  </a:schemeClr>
                </a:solidFill>
                <a:latin typeface="Cooper Black" charset="0"/>
                <a:ea typeface="Cooper Black" charset="0"/>
                <a:cs typeface="Cooper Black" charset="0"/>
              </a:rPr>
              <a:t/>
            </a:r>
            <a:br>
              <a:rPr lang="en-US" dirty="0" smtClean="0">
                <a:solidFill>
                  <a:schemeClr val="accent5">
                    <a:lumMod val="75000"/>
                  </a:schemeClr>
                </a:solidFill>
                <a:latin typeface="Cooper Black" charset="0"/>
                <a:ea typeface="Cooper Black" charset="0"/>
                <a:cs typeface="Cooper Black" charset="0"/>
              </a:rPr>
            </a:br>
            <a:r>
              <a:rPr lang="en-US" dirty="0" smtClean="0">
                <a:solidFill>
                  <a:schemeClr val="accent5">
                    <a:lumMod val="75000"/>
                  </a:schemeClr>
                </a:solidFill>
                <a:latin typeface="Cooper Black" charset="0"/>
                <a:ea typeface="Cooper Black" charset="0"/>
                <a:cs typeface="Cooper Black" charset="0"/>
              </a:rPr>
              <a:t>SCHOOL BOARD MEETING</a:t>
            </a:r>
            <a:endParaRPr lang="en-US"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25624"/>
            <a:ext cx="10515600" cy="4679679"/>
          </a:xfrm>
        </p:spPr>
        <p:txBody>
          <a:bodyPr>
            <a:normAutofit fontScale="92500" lnSpcReduction="10000"/>
          </a:bodyPr>
          <a:lstStyle/>
          <a:p>
            <a:r>
              <a:rPr lang="en-US" sz="3200" dirty="0">
                <a:solidFill>
                  <a:srgbClr val="FF7606"/>
                </a:solidFill>
                <a:latin typeface="Cooper Black" charset="0"/>
                <a:ea typeface="Cooper Black" charset="0"/>
                <a:cs typeface="Cooper Black" charset="0"/>
              </a:rPr>
              <a:t>On Tuesday, February 13</a:t>
            </a:r>
            <a:r>
              <a:rPr lang="en-US" sz="3200" baseline="30000" dirty="0">
                <a:solidFill>
                  <a:srgbClr val="FF7606"/>
                </a:solidFill>
                <a:latin typeface="Cooper Black" charset="0"/>
                <a:ea typeface="Cooper Black" charset="0"/>
                <a:cs typeface="Cooper Black" charset="0"/>
              </a:rPr>
              <a:t>th</a:t>
            </a:r>
            <a:r>
              <a:rPr lang="en-US" sz="3200" dirty="0">
                <a:solidFill>
                  <a:srgbClr val="FF7606"/>
                </a:solidFill>
                <a:latin typeface="Cooper Black" charset="0"/>
                <a:ea typeface="Cooper Black" charset="0"/>
                <a:cs typeface="Cooper Black" charset="0"/>
              </a:rPr>
              <a:t> all teachers and instructional personnel will walk out of their buildings together to the parking lot. </a:t>
            </a:r>
            <a:r>
              <a:rPr lang="en-US" sz="3200" dirty="0" smtClean="0">
                <a:solidFill>
                  <a:srgbClr val="FF7606"/>
                </a:solidFill>
                <a:latin typeface="Cooper Black" charset="0"/>
                <a:ea typeface="Cooper Black" charset="0"/>
                <a:cs typeface="Cooper Black" charset="0"/>
              </a:rPr>
              <a:t>They </a:t>
            </a:r>
            <a:r>
              <a:rPr lang="en-US" sz="3200" dirty="0">
                <a:solidFill>
                  <a:srgbClr val="FF7606"/>
                </a:solidFill>
                <a:latin typeface="Cooper Black" charset="0"/>
                <a:ea typeface="Cooper Black" charset="0"/>
                <a:cs typeface="Cooper Black" charset="0"/>
              </a:rPr>
              <a:t>will proceed in a caravan to the Ronald Blocker Educational Leadership </a:t>
            </a:r>
            <a:r>
              <a:rPr lang="en-US" sz="3200" dirty="0" smtClean="0">
                <a:solidFill>
                  <a:srgbClr val="FF7606"/>
                </a:solidFill>
                <a:latin typeface="Cooper Black" charset="0"/>
                <a:ea typeface="Cooper Black" charset="0"/>
                <a:cs typeface="Cooper Black" charset="0"/>
              </a:rPr>
              <a:t>Center </a:t>
            </a:r>
            <a:r>
              <a:rPr lang="en-US" sz="3200" dirty="0">
                <a:solidFill>
                  <a:srgbClr val="FF7606"/>
                </a:solidFill>
                <a:latin typeface="Cooper Black" charset="0"/>
                <a:ea typeface="Cooper Black" charset="0"/>
                <a:cs typeface="Cooper Black" charset="0"/>
              </a:rPr>
              <a:t>for a pre-school board rally and then attend the school board meeting wearing action gear (CTA </a:t>
            </a:r>
            <a:r>
              <a:rPr lang="en-US" sz="3200" dirty="0" smtClean="0">
                <a:solidFill>
                  <a:srgbClr val="FF7606"/>
                </a:solidFill>
                <a:latin typeface="Cooper Black" charset="0"/>
                <a:ea typeface="Cooper Black" charset="0"/>
                <a:cs typeface="Cooper Black" charset="0"/>
              </a:rPr>
              <a:t>t-shirts and pins) </a:t>
            </a:r>
            <a:endParaRPr lang="en-US" sz="3200" dirty="0">
              <a:solidFill>
                <a:srgbClr val="FF7606"/>
              </a:solidFill>
              <a:latin typeface="Cooper Black" charset="0"/>
              <a:ea typeface="Cooper Black" charset="0"/>
              <a:cs typeface="Cooper Black" charset="0"/>
            </a:endParaRPr>
          </a:p>
          <a:p>
            <a:endParaRPr lang="en-US" sz="3200" dirty="0">
              <a:solidFill>
                <a:srgbClr val="FF7606"/>
              </a:solidFill>
              <a:latin typeface="Cooper Black" charset="0"/>
              <a:ea typeface="Cooper Black" charset="0"/>
              <a:cs typeface="Cooper Black" charset="0"/>
            </a:endParaRPr>
          </a:p>
          <a:p>
            <a:r>
              <a:rPr lang="en-US" sz="3200" dirty="0">
                <a:solidFill>
                  <a:srgbClr val="FF7606"/>
                </a:solidFill>
                <a:latin typeface="Cooper Black" charset="0"/>
                <a:ea typeface="Cooper Black" charset="0"/>
                <a:cs typeface="Cooper Black" charset="0"/>
              </a:rPr>
              <a:t>We will meet in the parking lot at the ELC where teachers will be given signs, water, snacks before the rally.</a:t>
            </a:r>
          </a:p>
          <a:p>
            <a:endParaRPr lang="en-US" dirty="0"/>
          </a:p>
        </p:txBody>
      </p:sp>
    </p:spTree>
    <p:extLst>
      <p:ext uri="{BB962C8B-B14F-4D97-AF65-F5344CB8AC3E}">
        <p14:creationId xmlns:p14="http://schemas.microsoft.com/office/powerpoint/2010/main" val="1059265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52" y="789240"/>
            <a:ext cx="11708296" cy="1213610"/>
          </a:xfrm>
        </p:spPr>
        <p:txBody>
          <a:bodyPr>
            <a:normAutofit fontScale="90000"/>
          </a:bodyPr>
          <a:lstStyle/>
          <a:p>
            <a:pPr algn="ctr"/>
            <a:r>
              <a:rPr lang="en-US" sz="7300" dirty="0" smtClean="0">
                <a:solidFill>
                  <a:srgbClr val="FF7606"/>
                </a:solidFill>
                <a:latin typeface="Cooper Black" charset="0"/>
                <a:ea typeface="Cooper Black" charset="0"/>
                <a:cs typeface="Cooper Black" charset="0"/>
              </a:rPr>
              <a:t>C</a:t>
            </a:r>
            <a:r>
              <a:rPr lang="en-US" sz="7300" dirty="0" smtClean="0">
                <a:solidFill>
                  <a:schemeClr val="accent5">
                    <a:lumMod val="75000"/>
                  </a:schemeClr>
                </a:solidFill>
                <a:latin typeface="Cooper Black" charset="0"/>
                <a:ea typeface="Cooper Black" charset="0"/>
                <a:cs typeface="Cooper Black" charset="0"/>
              </a:rPr>
              <a:t>OMMIT </a:t>
            </a:r>
            <a:r>
              <a:rPr lang="en-US" sz="7300" dirty="0" smtClean="0">
                <a:solidFill>
                  <a:srgbClr val="FF7606"/>
                </a:solidFill>
                <a:latin typeface="Cooper Black" charset="0"/>
                <a:ea typeface="Cooper Black" charset="0"/>
                <a:cs typeface="Cooper Black" charset="0"/>
              </a:rPr>
              <a:t>T</a:t>
            </a:r>
            <a:r>
              <a:rPr lang="en-US" sz="7300" dirty="0" smtClean="0">
                <a:solidFill>
                  <a:schemeClr val="accent5">
                    <a:lumMod val="75000"/>
                  </a:schemeClr>
                </a:solidFill>
                <a:latin typeface="Cooper Black" charset="0"/>
                <a:ea typeface="Cooper Black" charset="0"/>
                <a:cs typeface="Cooper Black" charset="0"/>
              </a:rPr>
              <a:t>O </a:t>
            </a:r>
            <a:r>
              <a:rPr lang="en-US" sz="7300" dirty="0" smtClean="0">
                <a:solidFill>
                  <a:srgbClr val="FF7606"/>
                </a:solidFill>
                <a:latin typeface="Cooper Black" charset="0"/>
                <a:ea typeface="Cooper Black" charset="0"/>
                <a:cs typeface="Cooper Black" charset="0"/>
              </a:rPr>
              <a:t>A</a:t>
            </a:r>
            <a:r>
              <a:rPr lang="en-US" sz="7300" dirty="0" smtClean="0">
                <a:solidFill>
                  <a:schemeClr val="accent5">
                    <a:lumMod val="75000"/>
                  </a:schemeClr>
                </a:solidFill>
                <a:latin typeface="Cooper Black" charset="0"/>
                <a:ea typeface="Cooper Black" charset="0"/>
                <a:cs typeface="Cooper Black" charset="0"/>
              </a:rPr>
              <a:t>CTION</a:t>
            </a:r>
            <a:r>
              <a:rPr lang="en-US" dirty="0" smtClean="0">
                <a:solidFill>
                  <a:schemeClr val="accent5">
                    <a:lumMod val="75000"/>
                  </a:schemeClr>
                </a:solidFill>
                <a:latin typeface="Cooper Black" charset="0"/>
                <a:ea typeface="Cooper Black" charset="0"/>
                <a:cs typeface="Cooper Black" charset="0"/>
              </a:rPr>
              <a:t/>
            </a:r>
            <a:br>
              <a:rPr lang="en-US" dirty="0" smtClean="0">
                <a:solidFill>
                  <a:schemeClr val="accent5">
                    <a:lumMod val="75000"/>
                  </a:schemeClr>
                </a:solidFill>
                <a:latin typeface="Cooper Black" charset="0"/>
                <a:ea typeface="Cooper Black" charset="0"/>
                <a:cs typeface="Cooper Black" charset="0"/>
              </a:rPr>
            </a:br>
            <a:r>
              <a:rPr lang="en-US" sz="4900" dirty="0" smtClean="0">
                <a:solidFill>
                  <a:schemeClr val="accent5">
                    <a:lumMod val="75000"/>
                  </a:schemeClr>
                </a:solidFill>
                <a:latin typeface="Cooper Black" charset="0"/>
                <a:ea typeface="Cooper Black" charset="0"/>
                <a:cs typeface="Cooper Black" charset="0"/>
              </a:rPr>
              <a:t>SHOW YOUR LOVE FOR PUBLIC EDUCATION - Valentine’s Day Action</a:t>
            </a:r>
            <a:endParaRPr lang="en-US" sz="49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2584173"/>
            <a:ext cx="10515600" cy="3895004"/>
          </a:xfrm>
        </p:spPr>
        <p:txBody>
          <a:bodyPr>
            <a:noAutofit/>
          </a:bodyPr>
          <a:lstStyle/>
          <a:p>
            <a:pPr marL="0" indent="0">
              <a:buNone/>
            </a:pPr>
            <a:r>
              <a:rPr lang="en-US" sz="3600" dirty="0" smtClean="0">
                <a:solidFill>
                  <a:srgbClr val="FF7606"/>
                </a:solidFill>
                <a:latin typeface="Cooper Black" charset="0"/>
                <a:ea typeface="Cooper Black" charset="0"/>
                <a:cs typeface="Cooper Black" charset="0"/>
              </a:rPr>
              <a:t>On Valentine’s Day, Wednesday, February 14</a:t>
            </a:r>
            <a:r>
              <a:rPr lang="en-US" sz="3600" baseline="30000" dirty="0" smtClean="0">
                <a:solidFill>
                  <a:srgbClr val="FF7606"/>
                </a:solidFill>
                <a:latin typeface="Cooper Black" charset="0"/>
                <a:ea typeface="Cooper Black" charset="0"/>
                <a:cs typeface="Cooper Black" charset="0"/>
              </a:rPr>
              <a:t>th</a:t>
            </a:r>
            <a:r>
              <a:rPr lang="en-US" sz="3600" dirty="0" smtClean="0">
                <a:solidFill>
                  <a:srgbClr val="FF7606"/>
                </a:solidFill>
                <a:latin typeface="Cooper Black" charset="0"/>
                <a:ea typeface="Cooper Black" charset="0"/>
                <a:cs typeface="Cooper Black" charset="0"/>
              </a:rPr>
              <a:t>  we are calling on every parent to show their love for public education by standing in solidarity with teachers and instructional personnel by joining teachers as they join teachers in the parking lot as they leave after the contracted work day.</a:t>
            </a:r>
            <a:endParaRPr lang="en-US" sz="3600" dirty="0">
              <a:solidFill>
                <a:srgbClr val="FF7606"/>
              </a:solidFill>
              <a:latin typeface="Cooper Black" charset="0"/>
              <a:ea typeface="Cooper Black" charset="0"/>
              <a:cs typeface="Cooper Black" charset="0"/>
            </a:endParaRPr>
          </a:p>
        </p:txBody>
      </p:sp>
    </p:spTree>
    <p:extLst>
      <p:ext uri="{BB962C8B-B14F-4D97-AF65-F5344CB8AC3E}">
        <p14:creationId xmlns:p14="http://schemas.microsoft.com/office/powerpoint/2010/main" val="134105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000"/>
            <a:ext cx="10515600" cy="1325563"/>
          </a:xfrm>
        </p:spPr>
        <p:txBody>
          <a:bodyPr>
            <a:noAutofit/>
          </a:bodyPr>
          <a:lstStyle/>
          <a:p>
            <a:pPr algn="ctr"/>
            <a:r>
              <a:rPr lang="en-US" sz="6600" dirty="0" smtClean="0">
                <a:solidFill>
                  <a:srgbClr val="FF7606"/>
                </a:solidFill>
                <a:latin typeface="Cooper Black" charset="0"/>
                <a:ea typeface="Cooper Black" charset="0"/>
                <a:cs typeface="Cooper Black" charset="0"/>
              </a:rPr>
              <a:t>C</a:t>
            </a:r>
            <a:r>
              <a:rPr lang="en-US" sz="6600" dirty="0" smtClean="0">
                <a:solidFill>
                  <a:schemeClr val="accent5">
                    <a:lumMod val="75000"/>
                  </a:schemeClr>
                </a:solidFill>
                <a:latin typeface="Cooper Black" charset="0"/>
                <a:ea typeface="Cooper Black" charset="0"/>
                <a:cs typeface="Cooper Black" charset="0"/>
              </a:rPr>
              <a:t>OMMIT </a:t>
            </a:r>
            <a:r>
              <a:rPr lang="en-US" sz="6600" dirty="0" smtClean="0">
                <a:solidFill>
                  <a:srgbClr val="FF7606"/>
                </a:solidFill>
                <a:latin typeface="Cooper Black" charset="0"/>
                <a:ea typeface="Cooper Black" charset="0"/>
                <a:cs typeface="Cooper Black" charset="0"/>
              </a:rPr>
              <a:t>T</a:t>
            </a:r>
            <a:r>
              <a:rPr lang="en-US" sz="6600" dirty="0" smtClean="0">
                <a:solidFill>
                  <a:schemeClr val="accent5">
                    <a:lumMod val="75000"/>
                  </a:schemeClr>
                </a:solidFill>
                <a:latin typeface="Cooper Black" charset="0"/>
                <a:ea typeface="Cooper Black" charset="0"/>
                <a:cs typeface="Cooper Black" charset="0"/>
              </a:rPr>
              <a:t>O </a:t>
            </a:r>
            <a:r>
              <a:rPr lang="en-US" sz="6600" dirty="0" smtClean="0">
                <a:solidFill>
                  <a:srgbClr val="FF7606"/>
                </a:solidFill>
                <a:latin typeface="Cooper Black" charset="0"/>
                <a:ea typeface="Cooper Black" charset="0"/>
                <a:cs typeface="Cooper Black" charset="0"/>
              </a:rPr>
              <a:t>A</a:t>
            </a:r>
            <a:r>
              <a:rPr lang="en-US" sz="6600" dirty="0" smtClean="0">
                <a:solidFill>
                  <a:schemeClr val="accent5">
                    <a:lumMod val="75000"/>
                  </a:schemeClr>
                </a:solidFill>
                <a:latin typeface="Cooper Black" charset="0"/>
                <a:ea typeface="Cooper Black" charset="0"/>
                <a:cs typeface="Cooper Black" charset="0"/>
              </a:rPr>
              <a:t>CTION</a:t>
            </a:r>
            <a:br>
              <a:rPr lang="en-US" sz="6600" dirty="0" smtClean="0">
                <a:solidFill>
                  <a:schemeClr val="accent5">
                    <a:lumMod val="75000"/>
                  </a:schemeClr>
                </a:solidFill>
                <a:latin typeface="Cooper Black" charset="0"/>
                <a:ea typeface="Cooper Black" charset="0"/>
                <a:cs typeface="Cooper Black" charset="0"/>
              </a:rPr>
            </a:br>
            <a:r>
              <a:rPr lang="en-US" sz="5400" dirty="0" smtClean="0">
                <a:solidFill>
                  <a:schemeClr val="accent5">
                    <a:lumMod val="75000"/>
                  </a:schemeClr>
                </a:solidFill>
                <a:latin typeface="Cooper Black" charset="0"/>
                <a:ea typeface="Cooper Black" charset="0"/>
                <a:cs typeface="Cooper Black" charset="0"/>
              </a:rPr>
              <a:t>COMMUNICATION</a:t>
            </a:r>
            <a:endParaRPr lang="en-US" sz="54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51751"/>
            <a:ext cx="10515600" cy="5411198"/>
          </a:xfrm>
        </p:spPr>
        <p:txBody>
          <a:bodyPr>
            <a:normAutofit/>
          </a:bodyPr>
          <a:lstStyle/>
          <a:p>
            <a:r>
              <a:rPr lang="en-US" sz="3000" b="1" dirty="0" smtClean="0">
                <a:solidFill>
                  <a:srgbClr val="FF7606"/>
                </a:solidFill>
                <a:latin typeface="Cooper Black" charset="0"/>
                <a:ea typeface="Cooper Black" charset="0"/>
                <a:cs typeface="Cooper Black" charset="0"/>
              </a:rPr>
              <a:t>Post pictures and posts on social media using the hash tags #COMMITTOACTION, #STUDENTSFIRST, #PUBLICSCHOOLPROUD</a:t>
            </a:r>
          </a:p>
          <a:p>
            <a:r>
              <a:rPr lang="en-US" sz="3000" b="1" dirty="0" smtClean="0">
                <a:solidFill>
                  <a:srgbClr val="FF7606"/>
                </a:solidFill>
                <a:latin typeface="Cooper Black" charset="0"/>
                <a:ea typeface="Cooper Black" charset="0"/>
                <a:cs typeface="Cooper Black" charset="0"/>
              </a:rPr>
              <a:t>Get updates - Like and follow our CTA </a:t>
            </a:r>
            <a:r>
              <a:rPr lang="en-US" sz="3000" b="1" dirty="0">
                <a:solidFill>
                  <a:srgbClr val="FF7606"/>
                </a:solidFill>
                <a:latin typeface="Cooper Black" charset="0"/>
                <a:ea typeface="Cooper Black" charset="0"/>
                <a:cs typeface="Cooper Black" charset="0"/>
              </a:rPr>
              <a:t>Facebook page at </a:t>
            </a:r>
            <a:r>
              <a:rPr lang="en-US" sz="3200" b="1" dirty="0" smtClean="0">
                <a:solidFill>
                  <a:schemeClr val="accent2"/>
                </a:solidFill>
                <a:latin typeface="Cooper Black" charset="0"/>
                <a:ea typeface="Cooper Black" charset="0"/>
                <a:cs typeface="Cooper Black" charset="0"/>
                <a:hlinkClick r:id="rId2"/>
              </a:rPr>
              <a:t>www.facebook.com/OCCTA7448</a:t>
            </a:r>
            <a:r>
              <a:rPr lang="en-US" sz="3200" b="1" dirty="0" smtClean="0">
                <a:solidFill>
                  <a:schemeClr val="accent2"/>
                </a:solidFill>
                <a:latin typeface="Cooper Black" charset="0"/>
                <a:ea typeface="Cooper Black" charset="0"/>
                <a:cs typeface="Cooper Black" charset="0"/>
              </a:rPr>
              <a:t> </a:t>
            </a:r>
            <a:r>
              <a:rPr lang="en-US" sz="3000" b="1" dirty="0" smtClean="0">
                <a:solidFill>
                  <a:schemeClr val="accent2"/>
                </a:solidFill>
                <a:latin typeface="Cooper Black" charset="0"/>
                <a:ea typeface="Cooper Black" charset="0"/>
                <a:cs typeface="Cooper Black" charset="0"/>
              </a:rPr>
              <a:t> </a:t>
            </a:r>
          </a:p>
          <a:p>
            <a:r>
              <a:rPr lang="en-US" sz="3000" dirty="0" smtClean="0">
                <a:solidFill>
                  <a:srgbClr val="FF7606"/>
                </a:solidFill>
                <a:latin typeface="Cooper Black" charset="0"/>
                <a:ea typeface="Cooper Black" charset="0"/>
                <a:cs typeface="Cooper Black" charset="0"/>
              </a:rPr>
              <a:t>Spread the word</a:t>
            </a:r>
            <a:r>
              <a:rPr lang="en-US" sz="3000" dirty="0">
                <a:solidFill>
                  <a:srgbClr val="FF7606"/>
                </a:solidFill>
                <a:latin typeface="Cooper Black" charset="0"/>
                <a:ea typeface="Cooper Black" charset="0"/>
                <a:cs typeface="Cooper Black" charset="0"/>
              </a:rPr>
              <a:t> </a:t>
            </a:r>
            <a:r>
              <a:rPr lang="mr-IN" sz="3000" dirty="0" smtClean="0">
                <a:solidFill>
                  <a:srgbClr val="FF7606"/>
                </a:solidFill>
                <a:latin typeface="Cooper Black" charset="0"/>
                <a:ea typeface="Cooper Black" charset="0"/>
                <a:cs typeface="Cooper Black" charset="0"/>
              </a:rPr>
              <a:t>–</a:t>
            </a:r>
            <a:r>
              <a:rPr lang="en-US" sz="3000" dirty="0" smtClean="0">
                <a:solidFill>
                  <a:srgbClr val="FF7606"/>
                </a:solidFill>
                <a:latin typeface="Cooper Black" charset="0"/>
                <a:ea typeface="Cooper Black" charset="0"/>
                <a:cs typeface="Cooper Black" charset="0"/>
              </a:rPr>
              <a:t>invite every member &amp; potential member at your work site to join the action.</a:t>
            </a:r>
          </a:p>
          <a:p>
            <a:r>
              <a:rPr lang="en-US" sz="3000" dirty="0" smtClean="0">
                <a:solidFill>
                  <a:srgbClr val="FF7606"/>
                </a:solidFill>
                <a:latin typeface="Cooper Black" charset="0"/>
                <a:ea typeface="Cooper Black" charset="0"/>
                <a:cs typeface="Cooper Black" charset="0"/>
              </a:rPr>
              <a:t>Keep all messages </a:t>
            </a:r>
            <a:r>
              <a:rPr lang="en-US" sz="3000" dirty="0">
                <a:solidFill>
                  <a:srgbClr val="FF7606"/>
                </a:solidFill>
                <a:latin typeface="Cooper Black" charset="0"/>
                <a:ea typeface="Cooper Black" charset="0"/>
                <a:cs typeface="Cooper Black" charset="0"/>
              </a:rPr>
              <a:t>professional and on </a:t>
            </a:r>
            <a:r>
              <a:rPr lang="en-US" sz="3000" dirty="0" smtClean="0">
                <a:solidFill>
                  <a:srgbClr val="FF7606"/>
                </a:solidFill>
                <a:latin typeface="Cooper Black" charset="0"/>
                <a:ea typeface="Cooper Black" charset="0"/>
                <a:cs typeface="Cooper Black" charset="0"/>
              </a:rPr>
              <a:t>message.</a:t>
            </a:r>
          </a:p>
          <a:p>
            <a:r>
              <a:rPr lang="en-US" sz="3000" dirty="0" smtClean="0">
                <a:solidFill>
                  <a:srgbClr val="FF7606"/>
                </a:solidFill>
                <a:latin typeface="Cooper Black" charset="0"/>
                <a:ea typeface="Cooper Black" charset="0"/>
                <a:cs typeface="Cooper Black" charset="0"/>
              </a:rPr>
              <a:t>Please let </a:t>
            </a:r>
            <a:r>
              <a:rPr lang="en-US" sz="3000" dirty="0">
                <a:solidFill>
                  <a:srgbClr val="FF7606"/>
                </a:solidFill>
                <a:latin typeface="Cooper Black" charset="0"/>
                <a:ea typeface="Cooper Black" charset="0"/>
                <a:cs typeface="Cooper Black" charset="0"/>
              </a:rPr>
              <a:t>the </a:t>
            </a:r>
            <a:r>
              <a:rPr lang="en-US" sz="3000" dirty="0" smtClean="0">
                <a:solidFill>
                  <a:srgbClr val="FF7606"/>
                </a:solidFill>
                <a:latin typeface="Cooper Black" charset="0"/>
                <a:ea typeface="Cooper Black" charset="0"/>
                <a:cs typeface="Cooper Black" charset="0"/>
              </a:rPr>
              <a:t>Association Rep (AR) be </a:t>
            </a:r>
            <a:r>
              <a:rPr lang="en-US" sz="3000" dirty="0">
                <a:solidFill>
                  <a:srgbClr val="FF7606"/>
                </a:solidFill>
                <a:latin typeface="Cooper Black" charset="0"/>
                <a:ea typeface="Cooper Black" charset="0"/>
                <a:cs typeface="Cooper Black" charset="0"/>
              </a:rPr>
              <a:t>the only one to communicate with administration.  </a:t>
            </a:r>
          </a:p>
          <a:p>
            <a:endParaRPr lang="en-US" b="1" dirty="0" smtClean="0">
              <a:solidFill>
                <a:schemeClr val="accent2"/>
              </a:solidFill>
              <a:latin typeface="Cooper Black" charset="0"/>
              <a:ea typeface="Cooper Black" charset="0"/>
              <a:cs typeface="Cooper Black" charset="0"/>
            </a:endParaRPr>
          </a:p>
          <a:p>
            <a:endParaRPr lang="en-US" b="1" dirty="0">
              <a:solidFill>
                <a:schemeClr val="accent2"/>
              </a:solidFill>
              <a:latin typeface="Cooper Black" charset="0"/>
              <a:ea typeface="Cooper Black" charset="0"/>
              <a:cs typeface="Cooper Black" charset="0"/>
            </a:endParaRPr>
          </a:p>
        </p:txBody>
      </p:sp>
    </p:spTree>
    <p:extLst>
      <p:ext uri="{BB962C8B-B14F-4D97-AF65-F5344CB8AC3E}">
        <p14:creationId xmlns:p14="http://schemas.microsoft.com/office/powerpoint/2010/main" val="72775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solidFill>
                  <a:schemeClr val="accent5">
                    <a:lumMod val="75000"/>
                  </a:schemeClr>
                </a:solidFill>
                <a:latin typeface="Cooper Black" charset="0"/>
                <a:ea typeface="Cooper Black" charset="0"/>
                <a:cs typeface="Cooper Black" charset="0"/>
              </a:rPr>
              <a:t>PARENTS, STUDENTS </a:t>
            </a:r>
            <a:br>
              <a:rPr lang="en-US" sz="6000" dirty="0" smtClean="0">
                <a:solidFill>
                  <a:schemeClr val="accent5">
                    <a:lumMod val="75000"/>
                  </a:schemeClr>
                </a:solidFill>
                <a:latin typeface="Cooper Black" charset="0"/>
                <a:ea typeface="Cooper Black" charset="0"/>
                <a:cs typeface="Cooper Black" charset="0"/>
              </a:rPr>
            </a:br>
            <a:r>
              <a:rPr lang="en-US" sz="6000" dirty="0" smtClean="0">
                <a:solidFill>
                  <a:schemeClr val="accent5">
                    <a:lumMod val="75000"/>
                  </a:schemeClr>
                </a:solidFill>
                <a:latin typeface="Cooper Black" charset="0"/>
                <a:ea typeface="Cooper Black" charset="0"/>
                <a:cs typeface="Cooper Black" charset="0"/>
              </a:rPr>
              <a:t>&amp; COMMUNITY</a:t>
            </a:r>
            <a:endParaRPr lang="en-US" sz="60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256902" y="2034629"/>
            <a:ext cx="11678195" cy="5032375"/>
          </a:xfrm>
        </p:spPr>
        <p:txBody>
          <a:bodyPr>
            <a:normAutofit/>
          </a:bodyPr>
          <a:lstStyle/>
          <a:p>
            <a:pPr>
              <a:buFont typeface="Arial" panose="020B0604020202020204" pitchFamily="34" charset="0"/>
              <a:buChar char="•"/>
              <a:defRPr/>
            </a:pPr>
            <a:r>
              <a:rPr lang="en-US" sz="3200" dirty="0" smtClean="0">
                <a:solidFill>
                  <a:srgbClr val="FF7606"/>
                </a:solidFill>
                <a:latin typeface="Cooper Black" charset="0"/>
                <a:ea typeface="Cooper Black" charset="0"/>
                <a:cs typeface="Cooper Black" charset="0"/>
              </a:rPr>
              <a:t>Invite your PTA to support the Show Your Love for Public Education Action on Valentine’s Day (Call or send an email after school hours).</a:t>
            </a:r>
            <a:endParaRPr lang="en-US" sz="32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3200" dirty="0">
                <a:solidFill>
                  <a:srgbClr val="FF7606"/>
                </a:solidFill>
                <a:latin typeface="Cooper Black" charset="0"/>
                <a:ea typeface="Cooper Black" charset="0"/>
                <a:cs typeface="Cooper Black" charset="0"/>
              </a:rPr>
              <a:t>Only talk with parents about </a:t>
            </a:r>
            <a:r>
              <a:rPr lang="en-US" sz="3200" dirty="0" smtClean="0">
                <a:solidFill>
                  <a:srgbClr val="FF7606"/>
                </a:solidFill>
                <a:latin typeface="Cooper Black" charset="0"/>
                <a:ea typeface="Cooper Black" charset="0"/>
                <a:cs typeface="Cooper Black" charset="0"/>
              </a:rPr>
              <a:t>our actions after the </a:t>
            </a:r>
            <a:r>
              <a:rPr lang="en-US" sz="3200" dirty="0">
                <a:solidFill>
                  <a:srgbClr val="FF7606"/>
                </a:solidFill>
                <a:latin typeface="Cooper Black" charset="0"/>
                <a:ea typeface="Cooper Black" charset="0"/>
                <a:cs typeface="Cooper Black" charset="0"/>
              </a:rPr>
              <a:t>workday </a:t>
            </a:r>
            <a:r>
              <a:rPr lang="en-US" sz="3200" dirty="0" smtClean="0">
                <a:solidFill>
                  <a:srgbClr val="FF7606"/>
                </a:solidFill>
                <a:latin typeface="Cooper Black" charset="0"/>
                <a:ea typeface="Cooper Black" charset="0"/>
                <a:cs typeface="Cooper Black" charset="0"/>
              </a:rPr>
              <a:t>off site.</a:t>
            </a:r>
            <a:endParaRPr lang="en-US" sz="32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3200" dirty="0">
                <a:solidFill>
                  <a:srgbClr val="FF7606"/>
                </a:solidFill>
                <a:latin typeface="Cooper Black" charset="0"/>
                <a:ea typeface="Cooper Black" charset="0"/>
                <a:cs typeface="Cooper Black" charset="0"/>
              </a:rPr>
              <a:t>Do </a:t>
            </a:r>
            <a:r>
              <a:rPr lang="en-US" sz="3200" dirty="0" smtClean="0">
                <a:solidFill>
                  <a:srgbClr val="FF7606"/>
                </a:solidFill>
                <a:latin typeface="Cooper Black" charset="0"/>
                <a:ea typeface="Cooper Black" charset="0"/>
                <a:cs typeface="Cooper Black" charset="0"/>
              </a:rPr>
              <a:t>not </a:t>
            </a:r>
            <a:r>
              <a:rPr lang="en-US" sz="3200" dirty="0">
                <a:solidFill>
                  <a:srgbClr val="FF7606"/>
                </a:solidFill>
                <a:latin typeface="Cooper Black" charset="0"/>
                <a:ea typeface="Cooper Black" charset="0"/>
                <a:cs typeface="Cooper Black" charset="0"/>
              </a:rPr>
              <a:t>email parents about </a:t>
            </a:r>
            <a:r>
              <a:rPr lang="en-US" sz="3200" dirty="0" smtClean="0">
                <a:solidFill>
                  <a:srgbClr val="FF7606"/>
                </a:solidFill>
                <a:latin typeface="Cooper Black" charset="0"/>
                <a:ea typeface="Cooper Black" charset="0"/>
                <a:cs typeface="Cooper Black" charset="0"/>
              </a:rPr>
              <a:t>‘working </a:t>
            </a:r>
            <a:r>
              <a:rPr lang="en-US" sz="3200" dirty="0">
                <a:solidFill>
                  <a:srgbClr val="FF7606"/>
                </a:solidFill>
                <a:latin typeface="Cooper Black" charset="0"/>
                <a:ea typeface="Cooper Black" charset="0"/>
                <a:cs typeface="Cooper Black" charset="0"/>
              </a:rPr>
              <a:t>to the </a:t>
            </a:r>
            <a:r>
              <a:rPr lang="en-US" sz="3200" dirty="0" smtClean="0">
                <a:solidFill>
                  <a:srgbClr val="FF7606"/>
                </a:solidFill>
                <a:latin typeface="Cooper Black" charset="0"/>
                <a:ea typeface="Cooper Black" charset="0"/>
                <a:cs typeface="Cooper Black" charset="0"/>
              </a:rPr>
              <a:t>contract’.</a:t>
            </a:r>
            <a:endParaRPr lang="en-US" sz="32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3200" dirty="0">
                <a:solidFill>
                  <a:srgbClr val="FF7606"/>
                </a:solidFill>
                <a:latin typeface="Cooper Black" charset="0"/>
                <a:ea typeface="Cooper Black" charset="0"/>
                <a:cs typeface="Cooper Black" charset="0"/>
              </a:rPr>
              <a:t>Do not talk with students about </a:t>
            </a:r>
            <a:r>
              <a:rPr lang="en-US" sz="3200" dirty="0" smtClean="0">
                <a:solidFill>
                  <a:srgbClr val="FF7606"/>
                </a:solidFill>
                <a:latin typeface="Cooper Black" charset="0"/>
                <a:ea typeface="Cooper Black" charset="0"/>
                <a:cs typeface="Cooper Black" charset="0"/>
              </a:rPr>
              <a:t>‘working </a:t>
            </a:r>
            <a:r>
              <a:rPr lang="en-US" sz="3200" dirty="0">
                <a:solidFill>
                  <a:srgbClr val="FF7606"/>
                </a:solidFill>
                <a:latin typeface="Cooper Black" charset="0"/>
                <a:ea typeface="Cooper Black" charset="0"/>
                <a:cs typeface="Cooper Black" charset="0"/>
              </a:rPr>
              <a:t>to the </a:t>
            </a:r>
            <a:r>
              <a:rPr lang="en-US" sz="3200" dirty="0" smtClean="0">
                <a:solidFill>
                  <a:srgbClr val="FF7606"/>
                </a:solidFill>
                <a:latin typeface="Cooper Black" charset="0"/>
                <a:ea typeface="Cooper Black" charset="0"/>
                <a:cs typeface="Cooper Black" charset="0"/>
              </a:rPr>
              <a:t>contract’ </a:t>
            </a:r>
            <a:r>
              <a:rPr lang="en-US" sz="3200" dirty="0">
                <a:solidFill>
                  <a:srgbClr val="FF7606"/>
                </a:solidFill>
                <a:latin typeface="Cooper Black" charset="0"/>
                <a:ea typeface="Cooper Black" charset="0"/>
                <a:cs typeface="Cooper Black" charset="0"/>
              </a:rPr>
              <a:t>at any time.  We </a:t>
            </a:r>
            <a:r>
              <a:rPr lang="en-US" sz="3200" dirty="0" smtClean="0">
                <a:solidFill>
                  <a:srgbClr val="FF7606"/>
                </a:solidFill>
                <a:latin typeface="Cooper Black" charset="0"/>
                <a:ea typeface="Cooper Black" charset="0"/>
                <a:cs typeface="Cooper Black" charset="0"/>
              </a:rPr>
              <a:t>do not want </a:t>
            </a:r>
            <a:r>
              <a:rPr lang="en-US" sz="3200" dirty="0">
                <a:solidFill>
                  <a:srgbClr val="FF7606"/>
                </a:solidFill>
                <a:latin typeface="Cooper Black" charset="0"/>
                <a:ea typeface="Cooper Black" charset="0"/>
                <a:cs typeface="Cooper Black" charset="0"/>
              </a:rPr>
              <a:t>to be seen as dragging </a:t>
            </a:r>
            <a:r>
              <a:rPr lang="en-US" sz="3200" dirty="0" smtClean="0">
                <a:solidFill>
                  <a:srgbClr val="FF7606"/>
                </a:solidFill>
                <a:latin typeface="Cooper Black" charset="0"/>
                <a:ea typeface="Cooper Black" charset="0"/>
                <a:cs typeface="Cooper Black" charset="0"/>
              </a:rPr>
              <a:t>students into a fight.</a:t>
            </a:r>
            <a:endParaRPr lang="en-US" sz="3200" dirty="0">
              <a:solidFill>
                <a:srgbClr val="FF7606"/>
              </a:solidFill>
              <a:latin typeface="Cooper Black" charset="0"/>
              <a:ea typeface="Cooper Black" charset="0"/>
              <a:cs typeface="Cooper Black" charset="0"/>
            </a:endParaRPr>
          </a:p>
          <a:p>
            <a:endParaRPr lang="en-US" dirty="0"/>
          </a:p>
        </p:txBody>
      </p:sp>
    </p:spTree>
    <p:extLst>
      <p:ext uri="{BB962C8B-B14F-4D97-AF65-F5344CB8AC3E}">
        <p14:creationId xmlns:p14="http://schemas.microsoft.com/office/powerpoint/2010/main" val="156248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65" y="0"/>
            <a:ext cx="10515600" cy="1325563"/>
          </a:xfrm>
        </p:spPr>
        <p:txBody>
          <a:bodyPr>
            <a:normAutofit/>
          </a:bodyPr>
          <a:lstStyle/>
          <a:p>
            <a:pPr algn="ctr"/>
            <a:r>
              <a:rPr lang="en-US" sz="6600" dirty="0" smtClean="0">
                <a:solidFill>
                  <a:schemeClr val="accent5">
                    <a:lumMod val="75000"/>
                  </a:schemeClr>
                </a:solidFill>
                <a:latin typeface="Cooper Black" charset="0"/>
                <a:ea typeface="Cooper Black" charset="0"/>
                <a:cs typeface="Cooper Black" charset="0"/>
              </a:rPr>
              <a:t>EVALUATION</a:t>
            </a:r>
            <a:r>
              <a:rPr lang="en-US" sz="6600" dirty="0" smtClean="0">
                <a:latin typeface="Cooper Black" charset="0"/>
                <a:ea typeface="Cooper Black" charset="0"/>
                <a:cs typeface="Cooper Black" charset="0"/>
              </a:rPr>
              <a:t> </a:t>
            </a:r>
            <a:endParaRPr lang="en-US" sz="6600" dirty="0">
              <a:latin typeface="Cooper Black" charset="0"/>
              <a:ea typeface="Cooper Black" charset="0"/>
              <a:cs typeface="Cooper Black" charset="0"/>
            </a:endParaRPr>
          </a:p>
        </p:txBody>
      </p:sp>
      <p:sp>
        <p:nvSpPr>
          <p:cNvPr id="3" name="Content Placeholder 2"/>
          <p:cNvSpPr>
            <a:spLocks noGrp="1"/>
          </p:cNvSpPr>
          <p:nvPr>
            <p:ph idx="1"/>
          </p:nvPr>
        </p:nvSpPr>
        <p:spPr>
          <a:xfrm>
            <a:off x="261257" y="1097280"/>
            <a:ext cx="11930743" cy="5760720"/>
          </a:xfrm>
        </p:spPr>
        <p:txBody>
          <a:bodyPr>
            <a:noAutofit/>
          </a:bodyPr>
          <a:lstStyle/>
          <a:p>
            <a:pPr marL="0" indent="0">
              <a:buNone/>
            </a:pPr>
            <a:r>
              <a:rPr lang="en-US" sz="3100" dirty="0" smtClean="0">
                <a:solidFill>
                  <a:srgbClr val="FF7606"/>
                </a:solidFill>
                <a:latin typeface="Cooper Black" charset="0"/>
                <a:ea typeface="Cooper Black" charset="0"/>
                <a:cs typeface="Cooper Black" charset="0"/>
              </a:rPr>
              <a:t>You cannot be “marked down” in Domain IV or any domain for upholding your contractual rights. If your evaluating administrator or any administrator suggests that your action to work to the contract will negatively impact your evaluation score IMMEDIATELY contact the CTA President and your </a:t>
            </a:r>
            <a:r>
              <a:rPr lang="en-US" sz="3100" dirty="0" err="1" smtClean="0">
                <a:solidFill>
                  <a:srgbClr val="FF7606"/>
                </a:solidFill>
                <a:latin typeface="Cooper Black" charset="0"/>
                <a:ea typeface="Cooper Black" charset="0"/>
                <a:cs typeface="Cooper Black" charset="0"/>
              </a:rPr>
              <a:t>Uniserv</a:t>
            </a:r>
            <a:r>
              <a:rPr lang="en-US" sz="3100" dirty="0" smtClean="0">
                <a:solidFill>
                  <a:srgbClr val="FF7606"/>
                </a:solidFill>
                <a:latin typeface="Cooper Black" charset="0"/>
                <a:ea typeface="Cooper Black" charset="0"/>
                <a:cs typeface="Cooper Black" charset="0"/>
              </a:rPr>
              <a:t> Director. If an oral comment is made to you email the administrator to document the statement, for example: “Today at (time) you stated I would be marked down in Domain IV for not working past my contracted work hours to (attend, meet, complete _______ ). I am bringing this to the attention of OCCTA.” Save the email in case you need to appeal.</a:t>
            </a:r>
            <a:endParaRPr lang="en-US" sz="3100" dirty="0">
              <a:solidFill>
                <a:srgbClr val="FF7606"/>
              </a:solidFill>
              <a:latin typeface="Cooper Black" charset="0"/>
              <a:ea typeface="Cooper Black" charset="0"/>
              <a:cs typeface="Cooper Black" charset="0"/>
            </a:endParaRPr>
          </a:p>
        </p:txBody>
      </p:sp>
    </p:spTree>
    <p:extLst>
      <p:ext uri="{BB962C8B-B14F-4D97-AF65-F5344CB8AC3E}">
        <p14:creationId xmlns:p14="http://schemas.microsoft.com/office/powerpoint/2010/main" val="36154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FF7606"/>
                </a:solidFill>
                <a:latin typeface="Cooper Black" charset="0"/>
                <a:ea typeface="Cooper Black" charset="0"/>
                <a:cs typeface="Cooper Black" charset="0"/>
              </a:rPr>
              <a:t>C</a:t>
            </a:r>
            <a:r>
              <a:rPr lang="en-US" sz="6600" dirty="0" smtClean="0">
                <a:solidFill>
                  <a:schemeClr val="accent5">
                    <a:lumMod val="75000"/>
                  </a:schemeClr>
                </a:solidFill>
                <a:latin typeface="Cooper Black" charset="0"/>
                <a:ea typeface="Cooper Black" charset="0"/>
                <a:cs typeface="Cooper Black" charset="0"/>
              </a:rPr>
              <a:t>OMMIT </a:t>
            </a:r>
            <a:r>
              <a:rPr lang="en-US" sz="6600" dirty="0" smtClean="0">
                <a:solidFill>
                  <a:srgbClr val="FF7606"/>
                </a:solidFill>
                <a:latin typeface="Cooper Black" charset="0"/>
                <a:ea typeface="Cooper Black" charset="0"/>
                <a:cs typeface="Cooper Black" charset="0"/>
              </a:rPr>
              <a:t>T</a:t>
            </a:r>
            <a:r>
              <a:rPr lang="en-US" sz="6600" dirty="0" smtClean="0">
                <a:solidFill>
                  <a:schemeClr val="accent5">
                    <a:lumMod val="75000"/>
                  </a:schemeClr>
                </a:solidFill>
                <a:latin typeface="Cooper Black" charset="0"/>
                <a:ea typeface="Cooper Black" charset="0"/>
                <a:cs typeface="Cooper Black" charset="0"/>
              </a:rPr>
              <a:t>O </a:t>
            </a:r>
            <a:r>
              <a:rPr lang="en-US" sz="6600" dirty="0" smtClean="0">
                <a:solidFill>
                  <a:srgbClr val="FF7606"/>
                </a:solidFill>
                <a:latin typeface="Cooper Black" charset="0"/>
                <a:ea typeface="Cooper Black" charset="0"/>
                <a:cs typeface="Cooper Black" charset="0"/>
              </a:rPr>
              <a:t>A</a:t>
            </a:r>
            <a:r>
              <a:rPr lang="en-US" sz="6600" dirty="0" smtClean="0">
                <a:solidFill>
                  <a:schemeClr val="accent5">
                    <a:lumMod val="75000"/>
                  </a:schemeClr>
                </a:solidFill>
                <a:latin typeface="Cooper Black" charset="0"/>
                <a:ea typeface="Cooper Black" charset="0"/>
                <a:cs typeface="Cooper Black" charset="0"/>
              </a:rPr>
              <a:t>CTION</a:t>
            </a:r>
            <a:endParaRPr lang="en-US" sz="66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pPr>
              <a:buFont typeface="Arial" panose="020B0604020202020204" pitchFamily="34" charset="0"/>
              <a:buChar char="•"/>
              <a:defRPr/>
            </a:pPr>
            <a:r>
              <a:rPr lang="en-US" sz="4000" dirty="0">
                <a:solidFill>
                  <a:srgbClr val="FF7606"/>
                </a:solidFill>
                <a:latin typeface="Cooper Black" charset="0"/>
                <a:ea typeface="Cooper Black" charset="0"/>
                <a:cs typeface="Cooper Black" charset="0"/>
              </a:rPr>
              <a:t>If we all stand </a:t>
            </a:r>
            <a:r>
              <a:rPr lang="en-US" sz="4000" dirty="0" smtClean="0">
                <a:solidFill>
                  <a:srgbClr val="FF7606"/>
                </a:solidFill>
                <a:latin typeface="Cooper Black" charset="0"/>
                <a:ea typeface="Cooper Black" charset="0"/>
                <a:cs typeface="Cooper Black" charset="0"/>
              </a:rPr>
              <a:t>in solidarity we have a more powerful voice at the bargaining table and in the community.</a:t>
            </a:r>
            <a:endParaRPr lang="en-US" sz="40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4000" dirty="0">
                <a:solidFill>
                  <a:srgbClr val="FF7606"/>
                </a:solidFill>
                <a:latin typeface="Cooper Black" charset="0"/>
                <a:ea typeface="Cooper Black" charset="0"/>
                <a:cs typeface="Cooper Black" charset="0"/>
              </a:rPr>
              <a:t>Standing together in unity means they cannot divide us and cannot </a:t>
            </a:r>
            <a:r>
              <a:rPr lang="en-US" sz="4000">
                <a:solidFill>
                  <a:srgbClr val="FF7606"/>
                </a:solidFill>
                <a:latin typeface="Cooper Black" charset="0"/>
                <a:ea typeface="Cooper Black" charset="0"/>
                <a:cs typeface="Cooper Black" charset="0"/>
              </a:rPr>
              <a:t>target </a:t>
            </a:r>
            <a:r>
              <a:rPr lang="en-US" sz="4000" smtClean="0">
                <a:solidFill>
                  <a:srgbClr val="FF7606"/>
                </a:solidFill>
                <a:latin typeface="Cooper Black" charset="0"/>
                <a:ea typeface="Cooper Black" charset="0"/>
                <a:cs typeface="Cooper Black" charset="0"/>
              </a:rPr>
              <a:t>individuals.</a:t>
            </a:r>
            <a:endParaRPr lang="en-US" sz="40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4000" dirty="0">
                <a:solidFill>
                  <a:srgbClr val="FF7606"/>
                </a:solidFill>
                <a:latin typeface="Cooper Black" charset="0"/>
                <a:ea typeface="Cooper Black" charset="0"/>
                <a:cs typeface="Cooper Black" charset="0"/>
              </a:rPr>
              <a:t>If we all participate, we will send a strong </a:t>
            </a:r>
            <a:r>
              <a:rPr lang="en-US" sz="4000" dirty="0" smtClean="0">
                <a:solidFill>
                  <a:srgbClr val="FF7606"/>
                </a:solidFill>
                <a:latin typeface="Cooper Black" charset="0"/>
                <a:ea typeface="Cooper Black" charset="0"/>
                <a:cs typeface="Cooper Black" charset="0"/>
              </a:rPr>
              <a:t>message.</a:t>
            </a:r>
            <a:endParaRPr lang="en-US" sz="4000" dirty="0">
              <a:solidFill>
                <a:srgbClr val="FF7606"/>
              </a:solidFill>
              <a:latin typeface="Cooper Black" charset="0"/>
              <a:ea typeface="Cooper Black" charset="0"/>
              <a:cs typeface="Cooper Black" charset="0"/>
            </a:endParaRPr>
          </a:p>
          <a:p>
            <a:pPr>
              <a:buFont typeface="Arial" panose="020B0604020202020204" pitchFamily="34" charset="0"/>
              <a:buChar char="•"/>
              <a:defRPr/>
            </a:pPr>
            <a:r>
              <a:rPr lang="en-US" sz="4000" dirty="0">
                <a:solidFill>
                  <a:srgbClr val="FF7606"/>
                </a:solidFill>
                <a:latin typeface="Cooper Black" charset="0"/>
                <a:ea typeface="Cooper Black" charset="0"/>
                <a:cs typeface="Cooper Black" charset="0"/>
              </a:rPr>
              <a:t>If we do not stand together and participate, we </a:t>
            </a:r>
            <a:r>
              <a:rPr lang="en-US" sz="4000" dirty="0" smtClean="0">
                <a:solidFill>
                  <a:srgbClr val="FF7606"/>
                </a:solidFill>
                <a:latin typeface="Cooper Black" charset="0"/>
                <a:ea typeface="Cooper Black" charset="0"/>
                <a:cs typeface="Cooper Black" charset="0"/>
              </a:rPr>
              <a:t>will not see improvement or change.</a:t>
            </a:r>
            <a:endParaRPr lang="en-US" sz="4000" dirty="0">
              <a:solidFill>
                <a:srgbClr val="FF7606"/>
              </a:solidFill>
              <a:latin typeface="Cooper Black" charset="0"/>
              <a:ea typeface="Cooper Black" charset="0"/>
              <a:cs typeface="Cooper Black" charset="0"/>
            </a:endParaRPr>
          </a:p>
          <a:p>
            <a:endParaRPr lang="en-US" dirty="0">
              <a:solidFill>
                <a:schemeClr val="accent2"/>
              </a:solidFill>
            </a:endParaRPr>
          </a:p>
        </p:txBody>
      </p:sp>
    </p:spTree>
    <p:extLst>
      <p:ext uri="{BB962C8B-B14F-4D97-AF65-F5344CB8AC3E}">
        <p14:creationId xmlns:p14="http://schemas.microsoft.com/office/powerpoint/2010/main" val="1249974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i="1" dirty="0" smtClean="0">
                <a:solidFill>
                  <a:schemeClr val="accent5">
                    <a:lumMod val="75000"/>
                  </a:schemeClr>
                </a:solidFill>
                <a:latin typeface="Cooper Black" charset="0"/>
                <a:ea typeface="Cooper Black" charset="0"/>
                <a:cs typeface="Cooper Black" charset="0"/>
              </a:rPr>
              <a:t>WHAT DO WE DO WHEN WE’RE UNDER ATTACK?</a:t>
            </a:r>
            <a:endParaRPr lang="en-US" sz="4800" i="1"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25625"/>
            <a:ext cx="10515600" cy="1120775"/>
          </a:xfrm>
        </p:spPr>
        <p:txBody>
          <a:bodyPr>
            <a:noAutofit/>
          </a:bodyPr>
          <a:lstStyle/>
          <a:p>
            <a:pPr marL="0" lvl="0" indent="0" algn="ctr">
              <a:lnSpc>
                <a:spcPct val="100000"/>
              </a:lnSpc>
              <a:spcBef>
                <a:spcPts val="0"/>
              </a:spcBef>
              <a:buNone/>
            </a:pPr>
            <a:r>
              <a:rPr lang="en-US" sz="6000" dirty="0" smtClean="0">
                <a:solidFill>
                  <a:srgbClr val="FF7606"/>
                </a:solidFill>
                <a:latin typeface="Cooper Black" charset="0"/>
                <a:ea typeface="Cooper Black" charset="0"/>
                <a:cs typeface="Cooper Black" charset="0"/>
              </a:rPr>
              <a:t>STAND UP, FIGHT BACK!</a:t>
            </a:r>
            <a:endParaRPr lang="en-US" sz="6000" dirty="0">
              <a:solidFill>
                <a:srgbClr val="FF7606"/>
              </a:solidFill>
              <a:latin typeface="Cooper Black" charset="0"/>
              <a:ea typeface="Cooper Black" charset="0"/>
              <a:cs typeface="Cooper Black"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75" y="3493027"/>
            <a:ext cx="5588000" cy="3086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683" y="3493027"/>
            <a:ext cx="5588000" cy="3086100"/>
          </a:xfrm>
          <a:prstGeom prst="rect">
            <a:avLst/>
          </a:prstGeom>
        </p:spPr>
      </p:pic>
    </p:spTree>
    <p:extLst>
      <p:ext uri="{BB962C8B-B14F-4D97-AF65-F5344CB8AC3E}">
        <p14:creationId xmlns:p14="http://schemas.microsoft.com/office/powerpoint/2010/main" val="212466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i="1" dirty="0" smtClean="0">
                <a:solidFill>
                  <a:schemeClr val="accent5">
                    <a:lumMod val="75000"/>
                  </a:schemeClr>
                </a:solidFill>
                <a:latin typeface="Cooper Black" charset="0"/>
                <a:ea typeface="Cooper Black" charset="0"/>
                <a:cs typeface="Cooper Black" charset="0"/>
              </a:rPr>
              <a:t>WHAT DO WE DO WHEN WE’RE UNDER ATTACK?</a:t>
            </a:r>
            <a:endParaRPr lang="en-US" sz="4800" i="1"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25625"/>
            <a:ext cx="10515600" cy="1120775"/>
          </a:xfrm>
        </p:spPr>
        <p:txBody>
          <a:bodyPr>
            <a:noAutofit/>
          </a:bodyPr>
          <a:lstStyle/>
          <a:p>
            <a:pPr marL="0" lvl="0" indent="0" algn="ctr">
              <a:lnSpc>
                <a:spcPct val="100000"/>
              </a:lnSpc>
              <a:spcBef>
                <a:spcPts val="0"/>
              </a:spcBef>
              <a:buNone/>
            </a:pPr>
            <a:r>
              <a:rPr lang="en-US" sz="6000" dirty="0" smtClean="0">
                <a:solidFill>
                  <a:srgbClr val="FF7606"/>
                </a:solidFill>
                <a:latin typeface="Cooper Black" charset="0"/>
                <a:ea typeface="Cooper Black" charset="0"/>
                <a:cs typeface="Cooper Black" charset="0"/>
              </a:rPr>
              <a:t>STAND UP, FIGHT BACK!</a:t>
            </a:r>
            <a:endParaRPr lang="en-US" sz="6000" dirty="0">
              <a:solidFill>
                <a:srgbClr val="FF7606"/>
              </a:solidFill>
              <a:latin typeface="Cooper Black" charset="0"/>
              <a:ea typeface="Cooper Black" charset="0"/>
              <a:cs typeface="Cooper Black"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75" y="3493027"/>
            <a:ext cx="5588000" cy="3086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817" y="3493027"/>
            <a:ext cx="5588000" cy="3086100"/>
          </a:xfrm>
          <a:prstGeom prst="rect">
            <a:avLst/>
          </a:prstGeom>
        </p:spPr>
      </p:pic>
      <p:sp>
        <p:nvSpPr>
          <p:cNvPr id="4" name="TextBox 3"/>
          <p:cNvSpPr txBox="1"/>
          <p:nvPr/>
        </p:nvSpPr>
        <p:spPr>
          <a:xfrm>
            <a:off x="11108267" y="233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012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i="1" dirty="0" smtClean="0">
                <a:solidFill>
                  <a:schemeClr val="accent5">
                    <a:lumMod val="75000"/>
                  </a:schemeClr>
                </a:solidFill>
                <a:latin typeface="Cooper Black" charset="0"/>
                <a:ea typeface="Cooper Black" charset="0"/>
                <a:cs typeface="Cooper Black" charset="0"/>
              </a:rPr>
              <a:t>WHO</a:t>
            </a:r>
            <a:r>
              <a:rPr lang="en-US" sz="6600" dirty="0" smtClean="0">
                <a:solidFill>
                  <a:schemeClr val="accent5">
                    <a:lumMod val="75000"/>
                  </a:schemeClr>
                </a:solidFill>
                <a:latin typeface="Cooper Black" charset="0"/>
                <a:ea typeface="Cooper Black" charset="0"/>
                <a:cs typeface="Cooper Black" charset="0"/>
              </a:rPr>
              <a:t> </a:t>
            </a:r>
            <a:r>
              <a:rPr lang="en-US" sz="5400" dirty="0" smtClean="0">
                <a:solidFill>
                  <a:schemeClr val="accent5">
                    <a:lumMod val="75000"/>
                  </a:schemeClr>
                </a:solidFill>
                <a:latin typeface="Cooper Black" charset="0"/>
                <a:ea typeface="Cooper Black" charset="0"/>
                <a:cs typeface="Cooper Black" charset="0"/>
              </a:rPr>
              <a:t>WE ARE </a:t>
            </a:r>
            <a:br>
              <a:rPr lang="en-US" sz="5400" dirty="0" smtClean="0">
                <a:solidFill>
                  <a:schemeClr val="accent5">
                    <a:lumMod val="75000"/>
                  </a:schemeClr>
                </a:solidFill>
                <a:latin typeface="Cooper Black" charset="0"/>
                <a:ea typeface="Cooper Black" charset="0"/>
                <a:cs typeface="Cooper Black" charset="0"/>
              </a:rPr>
            </a:br>
            <a:r>
              <a:rPr lang="en-US" sz="5400" dirty="0" smtClean="0">
                <a:solidFill>
                  <a:srgbClr val="FF7606"/>
                </a:solidFill>
                <a:latin typeface="Cooper Black" charset="0"/>
                <a:ea typeface="Cooper Black" charset="0"/>
                <a:cs typeface="Cooper Black" charset="0"/>
              </a:rPr>
              <a:t>C</a:t>
            </a:r>
            <a:r>
              <a:rPr lang="en-US" sz="5400" dirty="0" smtClean="0">
                <a:solidFill>
                  <a:schemeClr val="accent5">
                    <a:lumMod val="75000"/>
                  </a:schemeClr>
                </a:solidFill>
                <a:latin typeface="Cooper Black" charset="0"/>
                <a:ea typeface="Cooper Black" charset="0"/>
                <a:cs typeface="Cooper Black" charset="0"/>
              </a:rPr>
              <a:t>ALLING </a:t>
            </a:r>
            <a:r>
              <a:rPr lang="en-US" sz="5400" dirty="0" smtClean="0">
                <a:solidFill>
                  <a:srgbClr val="FF7606"/>
                </a:solidFill>
                <a:latin typeface="Cooper Black" charset="0"/>
                <a:ea typeface="Cooper Black" charset="0"/>
                <a:cs typeface="Cooper Black" charset="0"/>
              </a:rPr>
              <a:t>T</a:t>
            </a:r>
            <a:r>
              <a:rPr lang="en-US" sz="5400" dirty="0" smtClean="0">
                <a:solidFill>
                  <a:schemeClr val="accent5">
                    <a:lumMod val="75000"/>
                  </a:schemeClr>
                </a:solidFill>
                <a:latin typeface="Cooper Black" charset="0"/>
                <a:ea typeface="Cooper Black" charset="0"/>
                <a:cs typeface="Cooper Black" charset="0"/>
              </a:rPr>
              <a:t>O </a:t>
            </a:r>
            <a:r>
              <a:rPr lang="en-US" sz="5400" dirty="0" smtClean="0">
                <a:solidFill>
                  <a:srgbClr val="FF7606"/>
                </a:solidFill>
                <a:latin typeface="Cooper Black" charset="0"/>
                <a:ea typeface="Cooper Black" charset="0"/>
                <a:cs typeface="Cooper Black" charset="0"/>
              </a:rPr>
              <a:t>A</a:t>
            </a:r>
            <a:r>
              <a:rPr lang="en-US" sz="5400" dirty="0" smtClean="0">
                <a:solidFill>
                  <a:schemeClr val="accent5">
                    <a:lumMod val="75000"/>
                  </a:schemeClr>
                </a:solidFill>
                <a:latin typeface="Cooper Black" charset="0"/>
                <a:ea typeface="Cooper Black" charset="0"/>
                <a:cs typeface="Cooper Black" charset="0"/>
              </a:rPr>
              <a:t>CTION</a:t>
            </a:r>
            <a:endParaRPr lang="en-US" sz="54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2402400"/>
            <a:ext cx="10515600" cy="4351338"/>
          </a:xfrm>
        </p:spPr>
        <p:txBody>
          <a:bodyPr>
            <a:normAutofit/>
          </a:bodyPr>
          <a:lstStyle/>
          <a:p>
            <a:r>
              <a:rPr lang="en-US" sz="3600" dirty="0" smtClean="0">
                <a:solidFill>
                  <a:srgbClr val="FF7606"/>
                </a:solidFill>
                <a:latin typeface="Cooper Black" charset="0"/>
                <a:ea typeface="Cooper Black" charset="0"/>
                <a:cs typeface="Cooper Black" charset="0"/>
              </a:rPr>
              <a:t>ALL CTA MEMBERS, OCPS TEACHERS AND INSTRUCTIONAL PERSONNEL</a:t>
            </a:r>
          </a:p>
          <a:p>
            <a:r>
              <a:rPr lang="en-US" sz="3600" dirty="0" smtClean="0">
                <a:solidFill>
                  <a:srgbClr val="FF7606"/>
                </a:solidFill>
                <a:latin typeface="Cooper Black" charset="0"/>
                <a:ea typeface="Cooper Black" charset="0"/>
                <a:cs typeface="Cooper Black" charset="0"/>
              </a:rPr>
              <a:t>OUR STUDENTS’ PARENTS </a:t>
            </a:r>
          </a:p>
          <a:p>
            <a:r>
              <a:rPr lang="en-US" sz="3600" dirty="0" smtClean="0">
                <a:solidFill>
                  <a:srgbClr val="FF7606"/>
                </a:solidFill>
                <a:latin typeface="Cooper Black" charset="0"/>
                <a:ea typeface="Cooper Black" charset="0"/>
                <a:cs typeface="Cooper Black" charset="0"/>
              </a:rPr>
              <a:t>COMMUNITY MEMBERS AND ORGANIZATIONS WHO SUPPORT TEACHERS, STUDENTS AND PUBLIC EDUCATION</a:t>
            </a:r>
            <a:r>
              <a:rPr lang="en-US" dirty="0" smtClean="0"/>
              <a:t/>
            </a:r>
            <a:br>
              <a:rPr lang="en-US" dirty="0" smtClean="0"/>
            </a:br>
            <a:endParaRPr lang="en-US" dirty="0"/>
          </a:p>
        </p:txBody>
      </p:sp>
    </p:spTree>
    <p:extLst>
      <p:ext uri="{BB962C8B-B14F-4D97-AF65-F5344CB8AC3E}">
        <p14:creationId xmlns:p14="http://schemas.microsoft.com/office/powerpoint/2010/main" val="8770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i="1" dirty="0" smtClean="0">
                <a:solidFill>
                  <a:schemeClr val="accent5">
                    <a:lumMod val="75000"/>
                  </a:schemeClr>
                </a:solidFill>
                <a:latin typeface="Cooper Black" charset="0"/>
                <a:ea typeface="Cooper Black" charset="0"/>
                <a:cs typeface="Cooper Black" charset="0"/>
              </a:rPr>
              <a:t>WHY</a:t>
            </a:r>
            <a:r>
              <a:rPr lang="en-US" sz="6600" dirty="0" smtClean="0">
                <a:solidFill>
                  <a:schemeClr val="accent5">
                    <a:lumMod val="75000"/>
                  </a:schemeClr>
                </a:solidFill>
                <a:latin typeface="Cooper Black" charset="0"/>
                <a:ea typeface="Cooper Black" charset="0"/>
                <a:cs typeface="Cooper Black" charset="0"/>
              </a:rPr>
              <a:t> WE NEED TO ACT</a:t>
            </a:r>
            <a:endParaRPr lang="en-US" sz="66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p:txBody>
          <a:bodyPr/>
          <a:lstStyle/>
          <a:p>
            <a:pPr marL="0" indent="0" algn="ctr">
              <a:buNone/>
            </a:pPr>
            <a:r>
              <a:rPr lang="en-US" sz="6000" dirty="0" smtClean="0">
                <a:solidFill>
                  <a:srgbClr val="FF7606"/>
                </a:solidFill>
                <a:latin typeface="Cooper Black" charset="0"/>
                <a:ea typeface="Cooper Black" charset="0"/>
                <a:cs typeface="Cooper Black" charset="0"/>
              </a:rPr>
              <a:t>BECAUSE TEACHERS’ WORKING CONDITIONS DETERMINE STUDENTS’ LEARNING CONDITIONS!</a:t>
            </a:r>
          </a:p>
          <a:p>
            <a:endParaRPr lang="en-US" dirty="0" smtClean="0">
              <a:solidFill>
                <a:schemeClr val="accent2"/>
              </a:solidFill>
              <a:latin typeface="Cooper Black" charset="0"/>
              <a:ea typeface="Cooper Black" charset="0"/>
              <a:cs typeface="Cooper Black" charset="0"/>
            </a:endParaRPr>
          </a:p>
          <a:p>
            <a:endParaRPr lang="en-US" dirty="0" smtClean="0">
              <a:solidFill>
                <a:schemeClr val="accent2"/>
              </a:solidFill>
              <a:latin typeface="Cooper Black" charset="0"/>
              <a:ea typeface="Cooper Black" charset="0"/>
              <a:cs typeface="Cooper Black" charset="0"/>
            </a:endParaRPr>
          </a:p>
          <a:p>
            <a:endParaRPr lang="en-US" dirty="0"/>
          </a:p>
        </p:txBody>
      </p:sp>
    </p:spTree>
    <p:extLst>
      <p:ext uri="{BB962C8B-B14F-4D97-AF65-F5344CB8AC3E}">
        <p14:creationId xmlns:p14="http://schemas.microsoft.com/office/powerpoint/2010/main" val="83500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i="1" dirty="0" smtClean="0">
                <a:solidFill>
                  <a:schemeClr val="accent5">
                    <a:lumMod val="75000"/>
                  </a:schemeClr>
                </a:solidFill>
                <a:latin typeface="Cooper Black" charset="0"/>
                <a:ea typeface="Cooper Black" charset="0"/>
                <a:cs typeface="Cooper Black" charset="0"/>
              </a:rPr>
              <a:t>WHY</a:t>
            </a:r>
            <a:r>
              <a:rPr lang="en-US" sz="6000" dirty="0" smtClean="0">
                <a:solidFill>
                  <a:schemeClr val="accent5">
                    <a:lumMod val="75000"/>
                  </a:schemeClr>
                </a:solidFill>
                <a:latin typeface="Cooper Black" charset="0"/>
                <a:ea typeface="Cooper Black" charset="0"/>
                <a:cs typeface="Cooper Black" charset="0"/>
              </a:rPr>
              <a:t> WE NEED TO ACT</a:t>
            </a:r>
            <a:endParaRPr lang="en-US" sz="60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842869"/>
            <a:ext cx="10515600" cy="4065562"/>
          </a:xfrm>
        </p:spPr>
        <p:txBody>
          <a:bodyPr>
            <a:normAutofit fontScale="92500" lnSpcReduction="20000"/>
          </a:bodyPr>
          <a:lstStyle/>
          <a:p>
            <a:r>
              <a:rPr lang="en-US" sz="4300" dirty="0" smtClean="0">
                <a:solidFill>
                  <a:srgbClr val="FF7606"/>
                </a:solidFill>
                <a:latin typeface="Cooper Black" charset="0"/>
                <a:ea typeface="Cooper Black" charset="0"/>
                <a:cs typeface="Cooper Black" charset="0"/>
              </a:rPr>
              <a:t>Our autonomy </a:t>
            </a:r>
            <a:r>
              <a:rPr lang="en-US" sz="4300" dirty="0">
                <a:solidFill>
                  <a:srgbClr val="FF7606"/>
                </a:solidFill>
                <a:latin typeface="Cooper Black" charset="0"/>
                <a:ea typeface="Cooper Black" charset="0"/>
                <a:cs typeface="Cooper Black" charset="0"/>
              </a:rPr>
              <a:t>is under attack. </a:t>
            </a:r>
          </a:p>
          <a:p>
            <a:r>
              <a:rPr lang="en-US" sz="4300" dirty="0" smtClean="0">
                <a:solidFill>
                  <a:srgbClr val="FF7606"/>
                </a:solidFill>
                <a:latin typeface="Cooper Black" charset="0"/>
                <a:ea typeface="Cooper Black" charset="0"/>
                <a:cs typeface="Cooper Black" charset="0"/>
              </a:rPr>
              <a:t>Our planning </a:t>
            </a:r>
            <a:r>
              <a:rPr lang="en-US" sz="4300" dirty="0">
                <a:solidFill>
                  <a:srgbClr val="FF7606"/>
                </a:solidFill>
                <a:latin typeface="Cooper Black" charset="0"/>
                <a:ea typeface="Cooper Black" charset="0"/>
                <a:cs typeface="Cooper Black" charset="0"/>
              </a:rPr>
              <a:t>time is under attack. </a:t>
            </a:r>
            <a:endParaRPr lang="en-US" sz="4300" dirty="0" smtClean="0">
              <a:solidFill>
                <a:srgbClr val="FF7606"/>
              </a:solidFill>
              <a:latin typeface="Cooper Black" charset="0"/>
              <a:ea typeface="Cooper Black" charset="0"/>
              <a:cs typeface="Cooper Black" charset="0"/>
            </a:endParaRPr>
          </a:p>
          <a:p>
            <a:r>
              <a:rPr lang="en-US" sz="4300" dirty="0" smtClean="0">
                <a:solidFill>
                  <a:srgbClr val="FF7606"/>
                </a:solidFill>
                <a:latin typeface="Cooper Black" charset="0"/>
                <a:ea typeface="Cooper Black" charset="0"/>
                <a:cs typeface="Cooper Black" charset="0"/>
              </a:rPr>
              <a:t>Our </a:t>
            </a:r>
            <a:r>
              <a:rPr lang="en-US" sz="4300" dirty="0">
                <a:solidFill>
                  <a:srgbClr val="FF7606"/>
                </a:solidFill>
                <a:latin typeface="Cooper Black" charset="0"/>
                <a:ea typeface="Cooper Black" charset="0"/>
                <a:cs typeface="Cooper Black" charset="0"/>
              </a:rPr>
              <a:t>contractual rights are under attack. </a:t>
            </a:r>
            <a:endParaRPr lang="en-US" sz="4300" dirty="0" smtClean="0">
              <a:solidFill>
                <a:srgbClr val="FF7606"/>
              </a:solidFill>
              <a:latin typeface="Cooper Black" charset="0"/>
              <a:ea typeface="Cooper Black" charset="0"/>
              <a:cs typeface="Cooper Black" charset="0"/>
            </a:endParaRPr>
          </a:p>
          <a:p>
            <a:r>
              <a:rPr lang="en-US" sz="4300" dirty="0" smtClean="0">
                <a:solidFill>
                  <a:srgbClr val="FF7606"/>
                </a:solidFill>
                <a:latin typeface="Cooper Black" charset="0"/>
                <a:ea typeface="Cooper Black" charset="0"/>
                <a:cs typeface="Cooper Black" charset="0"/>
              </a:rPr>
              <a:t>Our </a:t>
            </a:r>
            <a:r>
              <a:rPr lang="en-US" sz="4300" dirty="0">
                <a:solidFill>
                  <a:srgbClr val="FF7606"/>
                </a:solidFill>
                <a:latin typeface="Cooper Black" charset="0"/>
                <a:ea typeface="Cooper Black" charset="0"/>
                <a:cs typeface="Cooper Black" charset="0"/>
              </a:rPr>
              <a:t>classroom management rights are under attack. </a:t>
            </a:r>
            <a:endParaRPr lang="en-US" sz="4300" dirty="0" smtClean="0">
              <a:solidFill>
                <a:srgbClr val="FF7606"/>
              </a:solidFill>
              <a:latin typeface="Cooper Black" charset="0"/>
              <a:ea typeface="Cooper Black" charset="0"/>
              <a:cs typeface="Cooper Black" charset="0"/>
            </a:endParaRPr>
          </a:p>
          <a:p>
            <a:r>
              <a:rPr lang="en-US" sz="4300" dirty="0" smtClean="0">
                <a:solidFill>
                  <a:srgbClr val="FF7606"/>
                </a:solidFill>
                <a:latin typeface="Cooper Black" charset="0"/>
                <a:ea typeface="Cooper Black" charset="0"/>
                <a:cs typeface="Cooper Black" charset="0"/>
              </a:rPr>
              <a:t>Our </a:t>
            </a:r>
            <a:r>
              <a:rPr lang="en-US" sz="4300" dirty="0">
                <a:solidFill>
                  <a:srgbClr val="FF7606"/>
                </a:solidFill>
                <a:latin typeface="Cooper Black" charset="0"/>
                <a:ea typeface="Cooper Black" charset="0"/>
                <a:cs typeface="Cooper Black" charset="0"/>
              </a:rPr>
              <a:t>working conditions, profession and union are under attack. </a:t>
            </a:r>
          </a:p>
          <a:p>
            <a:endParaRPr lang="en-US" dirty="0">
              <a:solidFill>
                <a:schemeClr val="accent2"/>
              </a:solidFill>
              <a:latin typeface="Cooper Black" charset="0"/>
              <a:ea typeface="Cooper Black" charset="0"/>
              <a:cs typeface="Cooper Black" charset="0"/>
            </a:endParaRPr>
          </a:p>
        </p:txBody>
      </p:sp>
    </p:spTree>
    <p:extLst>
      <p:ext uri="{BB962C8B-B14F-4D97-AF65-F5344CB8AC3E}">
        <p14:creationId xmlns:p14="http://schemas.microsoft.com/office/powerpoint/2010/main" val="167014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i="1" dirty="0" smtClean="0">
                <a:solidFill>
                  <a:schemeClr val="accent5">
                    <a:lumMod val="75000"/>
                  </a:schemeClr>
                </a:solidFill>
                <a:latin typeface="Cooper Black" charset="0"/>
                <a:ea typeface="Cooper Black" charset="0"/>
                <a:cs typeface="Cooper Black" charset="0"/>
              </a:rPr>
              <a:t>WHEN</a:t>
            </a:r>
            <a:r>
              <a:rPr lang="en-US" dirty="0" smtClean="0">
                <a:solidFill>
                  <a:schemeClr val="accent5">
                    <a:lumMod val="75000"/>
                  </a:schemeClr>
                </a:solidFill>
                <a:latin typeface="Cooper Black" charset="0"/>
                <a:ea typeface="Cooper Black" charset="0"/>
                <a:cs typeface="Cooper Black" charset="0"/>
              </a:rPr>
              <a:t> WE WILL </a:t>
            </a:r>
            <a:r>
              <a:rPr lang="en-US" dirty="0" smtClean="0">
                <a:solidFill>
                  <a:srgbClr val="FF7606"/>
                </a:solidFill>
                <a:latin typeface="Cooper Black" charset="0"/>
                <a:ea typeface="Cooper Black" charset="0"/>
                <a:cs typeface="Cooper Black" charset="0"/>
              </a:rPr>
              <a:t>C</a:t>
            </a:r>
            <a:r>
              <a:rPr lang="en-US" dirty="0" smtClean="0">
                <a:solidFill>
                  <a:schemeClr val="accent5">
                    <a:lumMod val="75000"/>
                  </a:schemeClr>
                </a:solidFill>
                <a:latin typeface="Cooper Black" charset="0"/>
                <a:ea typeface="Cooper Black" charset="0"/>
                <a:cs typeface="Cooper Black" charset="0"/>
              </a:rPr>
              <a:t>OMMIT </a:t>
            </a:r>
            <a:r>
              <a:rPr lang="en-US" dirty="0" smtClean="0">
                <a:solidFill>
                  <a:srgbClr val="FF7606"/>
                </a:solidFill>
                <a:latin typeface="Cooper Black" charset="0"/>
                <a:ea typeface="Cooper Black" charset="0"/>
                <a:cs typeface="Cooper Black" charset="0"/>
              </a:rPr>
              <a:t>T</a:t>
            </a:r>
            <a:r>
              <a:rPr lang="en-US" dirty="0" smtClean="0">
                <a:solidFill>
                  <a:schemeClr val="accent5">
                    <a:lumMod val="75000"/>
                  </a:schemeClr>
                </a:solidFill>
                <a:latin typeface="Cooper Black" charset="0"/>
                <a:ea typeface="Cooper Black" charset="0"/>
                <a:cs typeface="Cooper Black" charset="0"/>
              </a:rPr>
              <a:t>O </a:t>
            </a:r>
            <a:r>
              <a:rPr lang="en-US" dirty="0" smtClean="0">
                <a:solidFill>
                  <a:srgbClr val="FF7606"/>
                </a:solidFill>
                <a:latin typeface="Cooper Black" charset="0"/>
                <a:ea typeface="Cooper Black" charset="0"/>
                <a:cs typeface="Cooper Black" charset="0"/>
              </a:rPr>
              <a:t>A</a:t>
            </a:r>
            <a:r>
              <a:rPr lang="en-US" dirty="0" smtClean="0">
                <a:solidFill>
                  <a:schemeClr val="accent5">
                    <a:lumMod val="75000"/>
                  </a:schemeClr>
                </a:solidFill>
                <a:latin typeface="Cooper Black" charset="0"/>
                <a:ea typeface="Cooper Black" charset="0"/>
                <a:cs typeface="Cooper Black" charset="0"/>
              </a:rPr>
              <a:t>CT</a:t>
            </a:r>
            <a:endParaRPr lang="en-US"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dirty="0" smtClean="0">
                <a:solidFill>
                  <a:srgbClr val="FF7606"/>
                </a:solidFill>
                <a:latin typeface="Cooper Black" charset="0"/>
                <a:ea typeface="Cooper Black" charset="0"/>
                <a:cs typeface="Cooper Black" charset="0"/>
              </a:rPr>
              <a:t>FEBRUARY 12 </a:t>
            </a:r>
            <a:r>
              <a:rPr lang="mr-IN" sz="4000" dirty="0" smtClean="0">
                <a:solidFill>
                  <a:srgbClr val="FF7606"/>
                </a:solidFill>
                <a:latin typeface="Cooper Black" charset="0"/>
                <a:ea typeface="Cooper Black" charset="0"/>
                <a:cs typeface="Cooper Black" charset="0"/>
              </a:rPr>
              <a:t>–</a:t>
            </a:r>
            <a:r>
              <a:rPr lang="en-US" sz="4000" dirty="0" smtClean="0">
                <a:solidFill>
                  <a:srgbClr val="FF7606"/>
                </a:solidFill>
                <a:latin typeface="Cooper Black" charset="0"/>
                <a:ea typeface="Cooper Black" charset="0"/>
                <a:cs typeface="Cooper Black" charset="0"/>
              </a:rPr>
              <a:t>FEBRUARY 16 </a:t>
            </a:r>
          </a:p>
          <a:p>
            <a:pPr marL="0" marR="0" lvl="0" indent="0" algn="ctr" defTabSz="914400" eaLnBrk="1" fontAlgn="auto" latinLnBrk="0" hangingPunct="1">
              <a:lnSpc>
                <a:spcPct val="100000"/>
              </a:lnSpc>
              <a:spcBef>
                <a:spcPts val="0"/>
              </a:spcBef>
              <a:spcAft>
                <a:spcPts val="0"/>
              </a:spcAft>
              <a:buClrTx/>
              <a:buSzTx/>
              <a:buFontTx/>
              <a:buNone/>
              <a:tabLst/>
              <a:defRPr/>
            </a:pPr>
            <a:r>
              <a:rPr lang="en-US" sz="3800" dirty="0" smtClean="0">
                <a:solidFill>
                  <a:srgbClr val="FF7606"/>
                </a:solidFill>
                <a:latin typeface="Cooper Black" charset="0"/>
                <a:ea typeface="Cooper Black" charset="0"/>
                <a:cs typeface="Cooper Black" charset="0"/>
              </a:rPr>
              <a:t>IS THE FOCUS WEEK FOR OUR ACTION</a:t>
            </a:r>
          </a:p>
          <a:p>
            <a:pPr>
              <a:lnSpc>
                <a:spcPct val="100000"/>
              </a:lnSpc>
              <a:spcBef>
                <a:spcPts val="0"/>
              </a:spcBef>
            </a:pPr>
            <a:endParaRPr lang="en-US" dirty="0">
              <a:solidFill>
                <a:schemeClr val="accent5">
                  <a:lumMod val="75000"/>
                </a:schemeClr>
              </a:solidFill>
              <a:latin typeface="Cooper Black" charset="0"/>
              <a:ea typeface="Cooper Black" charset="0"/>
              <a:cs typeface="Cooper Black" charset="0"/>
            </a:endParaRPr>
          </a:p>
          <a:p>
            <a:pPr marL="0" indent="0">
              <a:lnSpc>
                <a:spcPct val="100000"/>
              </a:lnSpc>
              <a:spcBef>
                <a:spcPts val="0"/>
              </a:spcBef>
              <a:buNone/>
            </a:pPr>
            <a:r>
              <a:rPr lang="en-US" sz="3200" dirty="0" smtClean="0">
                <a:solidFill>
                  <a:schemeClr val="accent5">
                    <a:lumMod val="75000"/>
                  </a:schemeClr>
                </a:solidFill>
                <a:latin typeface="Cooper Black" charset="0"/>
                <a:ea typeface="Cooper Black" charset="0"/>
                <a:cs typeface="Cooper Black" charset="0"/>
              </a:rPr>
              <a:t>HOWEVER, WE WILL COMMIT TO:</a:t>
            </a:r>
          </a:p>
          <a:p>
            <a:pPr>
              <a:lnSpc>
                <a:spcPct val="100000"/>
              </a:lnSpc>
              <a:spcBef>
                <a:spcPts val="0"/>
              </a:spcBef>
            </a:pPr>
            <a:r>
              <a:rPr lang="en-US" dirty="0" smtClean="0">
                <a:solidFill>
                  <a:srgbClr val="FF7606"/>
                </a:solidFill>
                <a:latin typeface="Cooper Black" charset="0"/>
                <a:ea typeface="Cooper Black" charset="0"/>
                <a:cs typeface="Cooper Black" charset="0"/>
              </a:rPr>
              <a:t>UPHOLD OUR CONTRACT EVERY DAY</a:t>
            </a:r>
          </a:p>
          <a:p>
            <a:pPr>
              <a:lnSpc>
                <a:spcPct val="100000"/>
              </a:lnSpc>
              <a:spcBef>
                <a:spcPts val="0"/>
              </a:spcBef>
            </a:pPr>
            <a:r>
              <a:rPr lang="en-US" dirty="0" smtClean="0">
                <a:solidFill>
                  <a:srgbClr val="FF7606"/>
                </a:solidFill>
                <a:latin typeface="Cooper Black" charset="0"/>
                <a:ea typeface="Cooper Black" charset="0"/>
                <a:cs typeface="Cooper Black" charset="0"/>
              </a:rPr>
              <a:t>DEMAND TO BE TREATED AS THE EXPERTS AND PROFESSIONALS WE ARE EVERY DAY</a:t>
            </a:r>
          </a:p>
          <a:p>
            <a:pPr>
              <a:lnSpc>
                <a:spcPct val="100000"/>
              </a:lnSpc>
              <a:spcBef>
                <a:spcPts val="0"/>
              </a:spcBef>
            </a:pPr>
            <a:r>
              <a:rPr lang="en-US" dirty="0" smtClean="0">
                <a:solidFill>
                  <a:srgbClr val="FF7606"/>
                </a:solidFill>
                <a:latin typeface="Cooper Black" charset="0"/>
                <a:ea typeface="Cooper Black" charset="0"/>
                <a:cs typeface="Cooper Black" charset="0"/>
              </a:rPr>
              <a:t>FIGHT FOR OUR UNION RIGHTS EVERY DAY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8322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smtClean="0">
                <a:solidFill>
                  <a:srgbClr val="FF7606"/>
                </a:solidFill>
                <a:latin typeface="Cooper Black" charset="0"/>
                <a:ea typeface="Cooper Black" charset="0"/>
                <a:cs typeface="Cooper Black" charset="0"/>
              </a:rPr>
              <a:t>FOCUS WEEK OF ACTION</a:t>
            </a:r>
            <a:r>
              <a:rPr lang="en-US" sz="4800" dirty="0" smtClean="0">
                <a:solidFill>
                  <a:schemeClr val="accent5">
                    <a:lumMod val="75000"/>
                  </a:schemeClr>
                </a:solidFill>
                <a:latin typeface="Cooper Black" charset="0"/>
                <a:ea typeface="Cooper Black" charset="0"/>
                <a:cs typeface="Cooper Black" charset="0"/>
              </a:rPr>
              <a:t/>
            </a:r>
            <a:br>
              <a:rPr lang="en-US" sz="4800" dirty="0" smtClean="0">
                <a:solidFill>
                  <a:schemeClr val="accent5">
                    <a:lumMod val="75000"/>
                  </a:schemeClr>
                </a:solidFill>
                <a:latin typeface="Cooper Black" charset="0"/>
                <a:ea typeface="Cooper Black" charset="0"/>
                <a:cs typeface="Cooper Black" charset="0"/>
              </a:rPr>
            </a:br>
            <a:r>
              <a:rPr lang="en-US" sz="5600" dirty="0" smtClean="0">
                <a:solidFill>
                  <a:schemeClr val="accent5">
                    <a:lumMod val="75000"/>
                  </a:schemeClr>
                </a:solidFill>
                <a:latin typeface="Cooper Black" charset="0"/>
                <a:ea typeface="Cooper Black" charset="0"/>
                <a:cs typeface="Cooper Black" charset="0"/>
              </a:rPr>
              <a:t>FEBRUARY 12 </a:t>
            </a:r>
            <a:r>
              <a:rPr lang="mr-IN" sz="5600" dirty="0" smtClean="0">
                <a:solidFill>
                  <a:schemeClr val="accent5">
                    <a:lumMod val="75000"/>
                  </a:schemeClr>
                </a:solidFill>
                <a:latin typeface="Cooper Black" charset="0"/>
                <a:ea typeface="Cooper Black" charset="0"/>
                <a:cs typeface="Cooper Black" charset="0"/>
              </a:rPr>
              <a:t>–</a:t>
            </a:r>
            <a:r>
              <a:rPr lang="en-US" sz="5600" dirty="0" smtClean="0">
                <a:solidFill>
                  <a:schemeClr val="accent5">
                    <a:lumMod val="75000"/>
                  </a:schemeClr>
                </a:solidFill>
                <a:latin typeface="Cooper Black" charset="0"/>
                <a:ea typeface="Cooper Black" charset="0"/>
                <a:cs typeface="Cooper Black" charset="0"/>
              </a:rPr>
              <a:t>FEBRUARY 16</a:t>
            </a:r>
            <a:endParaRPr lang="en-US" sz="56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rgbClr val="FF7606"/>
                </a:solidFill>
                <a:latin typeface="Cooper Black" charset="0"/>
                <a:ea typeface="Cooper Black" charset="0"/>
                <a:cs typeface="Cooper Black" charset="0"/>
              </a:rPr>
              <a:t>WORK TO THE CONTRACT EVERY DAY!</a:t>
            </a:r>
          </a:p>
          <a:p>
            <a:pPr marL="0" indent="0">
              <a:buNone/>
            </a:pPr>
            <a:endParaRPr lang="en-US" sz="3600" dirty="0">
              <a:solidFill>
                <a:schemeClr val="accent2"/>
              </a:solidFill>
              <a:latin typeface="Cooper Black" charset="0"/>
              <a:ea typeface="Cooper Black" charset="0"/>
              <a:cs typeface="Cooper Black" charset="0"/>
            </a:endParaRPr>
          </a:p>
          <a:p>
            <a:pPr marL="0" indent="0">
              <a:buNone/>
            </a:pPr>
            <a:r>
              <a:rPr lang="en-US" sz="3600" dirty="0">
                <a:solidFill>
                  <a:schemeClr val="accent5">
                    <a:lumMod val="75000"/>
                  </a:schemeClr>
                </a:solidFill>
                <a:latin typeface="Cooper Black" charset="0"/>
                <a:ea typeface="Cooper Black" charset="0"/>
                <a:cs typeface="Cooper Black" charset="0"/>
              </a:rPr>
              <a:t>Each day teachers will arrive at school before the school day begins and walk into school together from the parking lot. Teachers will </a:t>
            </a:r>
            <a:r>
              <a:rPr lang="en-US" sz="3600" dirty="0" smtClean="0">
                <a:solidFill>
                  <a:schemeClr val="accent5">
                    <a:lumMod val="75000"/>
                  </a:schemeClr>
                </a:solidFill>
                <a:latin typeface="Cooper Black" charset="0"/>
                <a:ea typeface="Cooper Black" charset="0"/>
                <a:cs typeface="Cooper Black" charset="0"/>
              </a:rPr>
              <a:t>lock </a:t>
            </a:r>
            <a:r>
              <a:rPr lang="en-US" sz="3600" dirty="0">
                <a:solidFill>
                  <a:schemeClr val="accent5">
                    <a:lumMod val="75000"/>
                  </a:schemeClr>
                </a:solidFill>
                <a:latin typeface="Cooper Black" charset="0"/>
                <a:ea typeface="Cooper Black" charset="0"/>
                <a:cs typeface="Cooper Black" charset="0"/>
              </a:rPr>
              <a:t>their classroom doors at the end of the contractual work day and walk out of the school to the parking lot in solidarity</a:t>
            </a:r>
            <a:r>
              <a:rPr lang="en-US" sz="3600" dirty="0" smtClean="0">
                <a:solidFill>
                  <a:schemeClr val="accent5">
                    <a:lumMod val="75000"/>
                  </a:schemeClr>
                </a:solidFill>
                <a:latin typeface="Cooper Black" charset="0"/>
                <a:ea typeface="Cooper Black" charset="0"/>
                <a:cs typeface="Cooper Black" charset="0"/>
              </a:rPr>
              <a:t>. </a:t>
            </a:r>
            <a:endParaRPr lang="en-US" sz="3600" dirty="0">
              <a:solidFill>
                <a:schemeClr val="accent5">
                  <a:lumMod val="75000"/>
                </a:schemeClr>
              </a:solidFill>
              <a:latin typeface="Cooper Black" charset="0"/>
              <a:ea typeface="Cooper Black" charset="0"/>
              <a:cs typeface="Cooper Black" charset="0"/>
            </a:endParaRPr>
          </a:p>
          <a:p>
            <a:pPr marL="0" indent="0">
              <a:buNone/>
            </a:pPr>
            <a:endParaRPr lang="en-US" sz="3600" dirty="0">
              <a:solidFill>
                <a:schemeClr val="accent2"/>
              </a:solidFill>
              <a:latin typeface="Cooper Black" charset="0"/>
              <a:ea typeface="Cooper Black" charset="0"/>
              <a:cs typeface="Cooper Black" charset="0"/>
            </a:endParaRPr>
          </a:p>
        </p:txBody>
      </p:sp>
    </p:spTree>
    <p:extLst>
      <p:ext uri="{BB962C8B-B14F-4D97-AF65-F5344CB8AC3E}">
        <p14:creationId xmlns:p14="http://schemas.microsoft.com/office/powerpoint/2010/main" val="2014575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7606"/>
                </a:solidFill>
                <a:latin typeface="Cooper Black" charset="0"/>
                <a:ea typeface="Cooper Black" charset="0"/>
                <a:cs typeface="Cooper Black" charset="0"/>
              </a:rPr>
              <a:t>FOCUS WEEK OF ACTION</a:t>
            </a:r>
            <a:r>
              <a:rPr lang="en-US" sz="3600" dirty="0">
                <a:solidFill>
                  <a:schemeClr val="accent5">
                    <a:lumMod val="75000"/>
                  </a:schemeClr>
                </a:solidFill>
                <a:latin typeface="Cooper Black" charset="0"/>
                <a:ea typeface="Cooper Black" charset="0"/>
                <a:cs typeface="Cooper Black" charset="0"/>
              </a:rPr>
              <a:t/>
            </a:r>
            <a:br>
              <a:rPr lang="en-US" sz="3600" dirty="0">
                <a:solidFill>
                  <a:schemeClr val="accent5">
                    <a:lumMod val="75000"/>
                  </a:schemeClr>
                </a:solidFill>
                <a:latin typeface="Cooper Black" charset="0"/>
                <a:ea typeface="Cooper Black" charset="0"/>
                <a:cs typeface="Cooper Black" charset="0"/>
              </a:rPr>
            </a:br>
            <a:r>
              <a:rPr lang="en-US" dirty="0">
                <a:solidFill>
                  <a:schemeClr val="accent5">
                    <a:lumMod val="75000"/>
                  </a:schemeClr>
                </a:solidFill>
                <a:latin typeface="Cooper Black" charset="0"/>
                <a:ea typeface="Cooper Black" charset="0"/>
                <a:cs typeface="Cooper Black" charset="0"/>
              </a:rPr>
              <a:t>FEBRUARY 12 </a:t>
            </a:r>
            <a:r>
              <a:rPr lang="mr-IN" dirty="0">
                <a:solidFill>
                  <a:schemeClr val="accent5">
                    <a:lumMod val="75000"/>
                  </a:schemeClr>
                </a:solidFill>
                <a:latin typeface="Cooper Black" charset="0"/>
                <a:ea typeface="Cooper Black" charset="0"/>
                <a:cs typeface="Cooper Black" charset="0"/>
              </a:rPr>
              <a:t>–</a:t>
            </a:r>
            <a:r>
              <a:rPr lang="en-US" dirty="0">
                <a:solidFill>
                  <a:schemeClr val="accent5">
                    <a:lumMod val="75000"/>
                  </a:schemeClr>
                </a:solidFill>
                <a:latin typeface="Cooper Black" charset="0"/>
                <a:ea typeface="Cooper Black" charset="0"/>
                <a:cs typeface="Cooper Black" charset="0"/>
              </a:rPr>
              <a:t>FEBRUARY 16</a:t>
            </a:r>
            <a:endParaRPr lang="en-US" dirty="0"/>
          </a:p>
        </p:txBody>
      </p:sp>
      <p:sp>
        <p:nvSpPr>
          <p:cNvPr id="3" name="Content Placeholder 2"/>
          <p:cNvSpPr>
            <a:spLocks noGrp="1"/>
          </p:cNvSpPr>
          <p:nvPr>
            <p:ph idx="1"/>
          </p:nvPr>
        </p:nvSpPr>
        <p:spPr>
          <a:xfrm>
            <a:off x="838200" y="2048497"/>
            <a:ext cx="10515600" cy="4486275"/>
          </a:xfrm>
        </p:spPr>
        <p:txBody>
          <a:bodyPr>
            <a:normAutofit lnSpcReduction="10000"/>
          </a:bodyPr>
          <a:lstStyle/>
          <a:p>
            <a:pPr marL="0" indent="0">
              <a:buNone/>
            </a:pPr>
            <a:r>
              <a:rPr lang="en-US" sz="3600" dirty="0" smtClean="0">
                <a:solidFill>
                  <a:schemeClr val="accent5">
                    <a:lumMod val="75000"/>
                  </a:schemeClr>
                </a:solidFill>
                <a:latin typeface="Cooper Black" charset="0"/>
                <a:ea typeface="Cooper Black" charset="0"/>
                <a:cs typeface="Cooper Black" charset="0"/>
              </a:rPr>
              <a:t>Wear your ‘Commit to Action’ pins and engage in conversation with fellow teachers, parents, and community members during the Week of Action. </a:t>
            </a:r>
            <a:r>
              <a:rPr lang="en-US" sz="3600" dirty="0" smtClean="0">
                <a:solidFill>
                  <a:srgbClr val="FF7606"/>
                </a:solidFill>
                <a:latin typeface="Cooper Black" charset="0"/>
                <a:ea typeface="Cooper Black" charset="0"/>
                <a:cs typeface="Cooper Black" charset="0"/>
              </a:rPr>
              <a:t>Tell them why we need to improve working conditions to improve students’ learning conditions. Tell them why we need to fight HB 25 to protect workers’ rights and protect Florida’s public schools.</a:t>
            </a:r>
            <a:endParaRPr lang="en-US" sz="3600" dirty="0">
              <a:solidFill>
                <a:srgbClr val="FF7606"/>
              </a:solidFill>
              <a:latin typeface="Cooper Black" charset="0"/>
              <a:ea typeface="Cooper Black" charset="0"/>
              <a:cs typeface="Cooper Black" charset="0"/>
            </a:endParaRPr>
          </a:p>
        </p:txBody>
      </p:sp>
    </p:spTree>
    <p:extLst>
      <p:ext uri="{BB962C8B-B14F-4D97-AF65-F5344CB8AC3E}">
        <p14:creationId xmlns:p14="http://schemas.microsoft.com/office/powerpoint/2010/main" val="27293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477"/>
            <a:ext cx="10515600" cy="1325563"/>
          </a:xfrm>
        </p:spPr>
        <p:txBody>
          <a:bodyPr>
            <a:normAutofit/>
          </a:bodyPr>
          <a:lstStyle/>
          <a:p>
            <a:pPr algn="ctr"/>
            <a:r>
              <a:rPr lang="en-US" sz="8000" i="1" dirty="0" smtClean="0">
                <a:solidFill>
                  <a:schemeClr val="accent5">
                    <a:lumMod val="75000"/>
                  </a:schemeClr>
                </a:solidFill>
                <a:latin typeface="Cooper Black" charset="0"/>
                <a:ea typeface="Cooper Black" charset="0"/>
                <a:cs typeface="Cooper Black" charset="0"/>
              </a:rPr>
              <a:t>WHAT</a:t>
            </a:r>
            <a:r>
              <a:rPr lang="en-US" sz="6600" dirty="0" smtClean="0">
                <a:solidFill>
                  <a:schemeClr val="accent5">
                    <a:lumMod val="75000"/>
                  </a:schemeClr>
                </a:solidFill>
                <a:latin typeface="Cooper Black" charset="0"/>
                <a:ea typeface="Cooper Black" charset="0"/>
                <a:cs typeface="Cooper Black" charset="0"/>
              </a:rPr>
              <a:t> WE WILL DO</a:t>
            </a:r>
            <a:endParaRPr lang="en-US" sz="6600" dirty="0">
              <a:solidFill>
                <a:schemeClr val="accent5">
                  <a:lumMod val="75000"/>
                </a:schemeClr>
              </a:solidFill>
              <a:latin typeface="Cooper Black" charset="0"/>
              <a:ea typeface="Cooper Black" charset="0"/>
              <a:cs typeface="Cooper Black" charset="0"/>
            </a:endParaRPr>
          </a:p>
        </p:txBody>
      </p:sp>
      <p:sp>
        <p:nvSpPr>
          <p:cNvPr id="3" name="Content Placeholder 2"/>
          <p:cNvSpPr>
            <a:spLocks noGrp="1"/>
          </p:cNvSpPr>
          <p:nvPr>
            <p:ph idx="1"/>
          </p:nvPr>
        </p:nvSpPr>
        <p:spPr>
          <a:xfrm>
            <a:off x="838200" y="1227908"/>
            <a:ext cx="10515600" cy="5394960"/>
          </a:xfrm>
        </p:spPr>
        <p:txBody>
          <a:bodyPr>
            <a:normAutofit lnSpcReduction="10000"/>
          </a:bodyPr>
          <a:lstStyle/>
          <a:p>
            <a:pPr marL="0" lvl="0" indent="0">
              <a:buNone/>
            </a:pPr>
            <a:endParaRPr lang="en-US" dirty="0" smtClean="0">
              <a:solidFill>
                <a:schemeClr val="accent2"/>
              </a:solidFill>
              <a:latin typeface="Cooper Black" charset="0"/>
              <a:ea typeface="Cooper Black" charset="0"/>
              <a:cs typeface="Cooper Black" charset="0"/>
            </a:endParaRPr>
          </a:p>
          <a:p>
            <a:pPr lvl="0"/>
            <a:r>
              <a:rPr lang="en-US" sz="3200" dirty="0" smtClean="0">
                <a:solidFill>
                  <a:srgbClr val="FF7606"/>
                </a:solidFill>
                <a:latin typeface="Cooper Black" charset="0"/>
                <a:ea typeface="Cooper Black" charset="0"/>
                <a:cs typeface="Cooper Black" charset="0"/>
              </a:rPr>
              <a:t>Perform </a:t>
            </a:r>
            <a:r>
              <a:rPr lang="en-US" sz="3200" dirty="0">
                <a:solidFill>
                  <a:srgbClr val="FF7606"/>
                </a:solidFill>
                <a:latin typeface="Cooper Black" charset="0"/>
                <a:ea typeface="Cooper Black" charset="0"/>
                <a:cs typeface="Cooper Black" charset="0"/>
              </a:rPr>
              <a:t>only work that is contractually required. </a:t>
            </a:r>
          </a:p>
          <a:p>
            <a:pPr lvl="0"/>
            <a:r>
              <a:rPr lang="en-US" sz="3200" dirty="0">
                <a:solidFill>
                  <a:srgbClr val="FF7606"/>
                </a:solidFill>
                <a:latin typeface="Cooper Black" charset="0"/>
                <a:ea typeface="Cooper Black" charset="0"/>
                <a:cs typeface="Cooper Black" charset="0"/>
              </a:rPr>
              <a:t>Prioritize planning, instruction and grading. </a:t>
            </a:r>
          </a:p>
          <a:p>
            <a:pPr lvl="0"/>
            <a:r>
              <a:rPr lang="en-US" sz="3200" dirty="0">
                <a:solidFill>
                  <a:srgbClr val="FF7606"/>
                </a:solidFill>
                <a:latin typeface="Cooper Black" charset="0"/>
                <a:ea typeface="Cooper Black" charset="0"/>
                <a:cs typeface="Cooper Black" charset="0"/>
              </a:rPr>
              <a:t>Write an out of office reply on your email that details duty day and lunch time.</a:t>
            </a:r>
          </a:p>
          <a:p>
            <a:pPr lvl="0"/>
            <a:r>
              <a:rPr lang="en-US" sz="3200" dirty="0">
                <a:solidFill>
                  <a:srgbClr val="FF7606"/>
                </a:solidFill>
                <a:latin typeface="Cooper Black" charset="0"/>
                <a:ea typeface="Cooper Black" charset="0"/>
                <a:cs typeface="Cooper Black" charset="0"/>
              </a:rPr>
              <a:t>Continue to perform activities for which you are paid a supplement including coaching, club sponsorship, mentoring, tutoring, the extra hour of reading, etc.</a:t>
            </a:r>
          </a:p>
          <a:p>
            <a:pPr lvl="0"/>
            <a:r>
              <a:rPr lang="en-US" sz="3200" dirty="0">
                <a:solidFill>
                  <a:srgbClr val="FF7606"/>
                </a:solidFill>
                <a:latin typeface="Cooper Black" charset="0"/>
                <a:ea typeface="Cooper Black" charset="0"/>
                <a:cs typeface="Cooper Black" charset="0"/>
              </a:rPr>
              <a:t>Grade papers during your designated planning time only.</a:t>
            </a:r>
          </a:p>
          <a:p>
            <a:endParaRPr lang="en-US" dirty="0"/>
          </a:p>
        </p:txBody>
      </p:sp>
    </p:spTree>
    <p:extLst>
      <p:ext uri="{BB962C8B-B14F-4D97-AF65-F5344CB8AC3E}">
        <p14:creationId xmlns:p14="http://schemas.microsoft.com/office/powerpoint/2010/main" val="1349441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1100</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Cooper Black</vt:lpstr>
      <vt:lpstr>Office Theme</vt:lpstr>
      <vt:lpstr>PowerPoint Presentation</vt:lpstr>
      <vt:lpstr>WHAT DO WE DO WHEN WE’RE UNDER ATTACK?</vt:lpstr>
      <vt:lpstr>WHO WE ARE  CALLING TO ACTION</vt:lpstr>
      <vt:lpstr>WHY WE NEED TO ACT</vt:lpstr>
      <vt:lpstr>WHY WE NEED TO ACT</vt:lpstr>
      <vt:lpstr>WHEN WE WILL COMMIT TO ACT</vt:lpstr>
      <vt:lpstr>FOCUS WEEK OF ACTION FEBRUARY 12 –FEBRUARY 16</vt:lpstr>
      <vt:lpstr>FOCUS WEEK OF ACTION FEBRUARY 12 –FEBRUARY 16</vt:lpstr>
      <vt:lpstr>WHAT WE WILL DO</vt:lpstr>
      <vt:lpstr>WHAT WE WILL DO </vt:lpstr>
      <vt:lpstr>WHAT WE WILL NOT DO</vt:lpstr>
      <vt:lpstr>WHAT WE WILL NOT DO</vt:lpstr>
      <vt:lpstr>COMMIT TO ACTION  SCHOOL BOARD MEETING</vt:lpstr>
      <vt:lpstr>COMMIT TO ACTION SHOW YOUR LOVE FOR PUBLIC EDUCATION - Valentine’s Day Action</vt:lpstr>
      <vt:lpstr>COMMIT TO ACTION COMMUNICATION</vt:lpstr>
      <vt:lpstr>PARENTS, STUDENTS  &amp; COMMUNITY</vt:lpstr>
      <vt:lpstr>EVALUATION </vt:lpstr>
      <vt:lpstr>COMMIT TO ACTION</vt:lpstr>
      <vt:lpstr>WHAT DO WE DO WHEN WE’RE UNDER ATTACK?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Murphy, Betsy</cp:lastModifiedBy>
  <cp:revision>47</cp:revision>
  <cp:lastPrinted>2018-01-20T18:24:56Z</cp:lastPrinted>
  <dcterms:created xsi:type="dcterms:W3CDTF">2018-01-19T17:36:40Z</dcterms:created>
  <dcterms:modified xsi:type="dcterms:W3CDTF">2018-01-23T16:05:11Z</dcterms:modified>
</cp:coreProperties>
</file>