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58" r:id="rId3"/>
    <p:sldId id="322" r:id="rId4"/>
    <p:sldId id="304" r:id="rId5"/>
    <p:sldId id="305" r:id="rId6"/>
    <p:sldId id="306" r:id="rId7"/>
    <p:sldId id="267" r:id="rId8"/>
    <p:sldId id="318" r:id="rId9"/>
    <p:sldId id="319" r:id="rId10"/>
    <p:sldId id="320" r:id="rId11"/>
    <p:sldId id="321" r:id="rId12"/>
    <p:sldId id="324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incent Dascoli" initials="VD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BEF3DB-7ED1-4FD3-80A7-D729007F1601}" v="1" dt="2021-01-13T02:59:33.6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750" autoAdjust="0"/>
    <p:restoredTop sz="27568" autoAdjust="0"/>
  </p:normalViewPr>
  <p:slideViewPr>
    <p:cSldViewPr>
      <p:cViewPr varScale="1">
        <p:scale>
          <a:sx n="80" d="100"/>
          <a:sy n="80" d="100"/>
        </p:scale>
        <p:origin x="499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ncent Dascoli" userId="2bb042d74c22cfc6" providerId="LiveId" clId="{16BEF3DB-7ED1-4FD3-80A7-D729007F1601}"/>
    <pc:docChg chg="custSel delSld modSld">
      <pc:chgData name="Vincent Dascoli" userId="2bb042d74c22cfc6" providerId="LiveId" clId="{16BEF3DB-7ED1-4FD3-80A7-D729007F1601}" dt="2021-01-13T03:05:34.819" v="1356" actId="20577"/>
      <pc:docMkLst>
        <pc:docMk/>
      </pc:docMkLst>
      <pc:sldChg chg="modSp mod">
        <pc:chgData name="Vincent Dascoli" userId="2bb042d74c22cfc6" providerId="LiveId" clId="{16BEF3DB-7ED1-4FD3-80A7-D729007F1601}" dt="2021-01-13T02:45:33.231" v="46" actId="20577"/>
        <pc:sldMkLst>
          <pc:docMk/>
          <pc:sldMk cId="3603562310" sldId="256"/>
        </pc:sldMkLst>
        <pc:spChg chg="mod">
          <ac:chgData name="Vincent Dascoli" userId="2bb042d74c22cfc6" providerId="LiveId" clId="{16BEF3DB-7ED1-4FD3-80A7-D729007F1601}" dt="2021-01-13T02:45:33.231" v="46" actId="20577"/>
          <ac:spMkLst>
            <pc:docMk/>
            <pc:sldMk cId="3603562310" sldId="256"/>
            <ac:spMk id="3" creationId="{00000000-0000-0000-0000-000000000000}"/>
          </ac:spMkLst>
        </pc:spChg>
      </pc:sldChg>
      <pc:sldChg chg="modSp mod">
        <pc:chgData name="Vincent Dascoli" userId="2bb042d74c22cfc6" providerId="LiveId" clId="{16BEF3DB-7ED1-4FD3-80A7-D729007F1601}" dt="2021-01-13T03:04:45.747" v="1325" actId="20577"/>
        <pc:sldMkLst>
          <pc:docMk/>
          <pc:sldMk cId="3721336994" sldId="258"/>
        </pc:sldMkLst>
        <pc:spChg chg="mod">
          <ac:chgData name="Vincent Dascoli" userId="2bb042d74c22cfc6" providerId="LiveId" clId="{16BEF3DB-7ED1-4FD3-80A7-D729007F1601}" dt="2021-01-13T03:04:45.747" v="1325" actId="20577"/>
          <ac:spMkLst>
            <pc:docMk/>
            <pc:sldMk cId="3721336994" sldId="258"/>
            <ac:spMk id="5" creationId="{00000000-0000-0000-0000-000000000000}"/>
          </ac:spMkLst>
        </pc:spChg>
      </pc:sldChg>
      <pc:sldChg chg="modSp mod">
        <pc:chgData name="Vincent Dascoli" userId="2bb042d74c22cfc6" providerId="LiveId" clId="{16BEF3DB-7ED1-4FD3-80A7-D729007F1601}" dt="2021-01-13T02:55:25.833" v="748" actId="20577"/>
        <pc:sldMkLst>
          <pc:docMk/>
          <pc:sldMk cId="1388458040" sldId="267"/>
        </pc:sldMkLst>
        <pc:spChg chg="mod">
          <ac:chgData name="Vincent Dascoli" userId="2bb042d74c22cfc6" providerId="LiveId" clId="{16BEF3DB-7ED1-4FD3-80A7-D729007F1601}" dt="2021-01-13T02:55:25.833" v="748" actId="20577"/>
          <ac:spMkLst>
            <pc:docMk/>
            <pc:sldMk cId="1388458040" sldId="267"/>
            <ac:spMk id="3" creationId="{108CDC35-A663-4ED7-ABE0-0FC5E338C313}"/>
          </ac:spMkLst>
        </pc:spChg>
      </pc:sldChg>
      <pc:sldChg chg="modSp mod">
        <pc:chgData name="Vincent Dascoli" userId="2bb042d74c22cfc6" providerId="LiveId" clId="{16BEF3DB-7ED1-4FD3-80A7-D729007F1601}" dt="2021-01-13T02:50:38.583" v="341" actId="20577"/>
        <pc:sldMkLst>
          <pc:docMk/>
          <pc:sldMk cId="1364676017" sldId="305"/>
        </pc:sldMkLst>
        <pc:spChg chg="mod">
          <ac:chgData name="Vincent Dascoli" userId="2bb042d74c22cfc6" providerId="LiveId" clId="{16BEF3DB-7ED1-4FD3-80A7-D729007F1601}" dt="2021-01-13T02:49:49.589" v="310" actId="20577"/>
          <ac:spMkLst>
            <pc:docMk/>
            <pc:sldMk cId="1364676017" sldId="305"/>
            <ac:spMk id="2" creationId="{00000000-0000-0000-0000-000000000000}"/>
          </ac:spMkLst>
        </pc:spChg>
        <pc:spChg chg="mod">
          <ac:chgData name="Vincent Dascoli" userId="2bb042d74c22cfc6" providerId="LiveId" clId="{16BEF3DB-7ED1-4FD3-80A7-D729007F1601}" dt="2021-01-13T02:50:38.583" v="341" actId="20577"/>
          <ac:spMkLst>
            <pc:docMk/>
            <pc:sldMk cId="1364676017" sldId="305"/>
            <ac:spMk id="3" creationId="{00000000-0000-0000-0000-000000000000}"/>
          </ac:spMkLst>
        </pc:spChg>
      </pc:sldChg>
      <pc:sldChg chg="modSp mod">
        <pc:chgData name="Vincent Dascoli" userId="2bb042d74c22cfc6" providerId="LiveId" clId="{16BEF3DB-7ED1-4FD3-80A7-D729007F1601}" dt="2021-01-13T02:53:29.011" v="514" actId="20577"/>
        <pc:sldMkLst>
          <pc:docMk/>
          <pc:sldMk cId="221136504" sldId="306"/>
        </pc:sldMkLst>
        <pc:spChg chg="mod">
          <ac:chgData name="Vincent Dascoli" userId="2bb042d74c22cfc6" providerId="LiveId" clId="{16BEF3DB-7ED1-4FD3-80A7-D729007F1601}" dt="2021-01-13T02:53:29.011" v="514" actId="20577"/>
          <ac:spMkLst>
            <pc:docMk/>
            <pc:sldMk cId="221136504" sldId="306"/>
            <ac:spMk id="3" creationId="{00000000-0000-0000-0000-000000000000}"/>
          </ac:spMkLst>
        </pc:spChg>
      </pc:sldChg>
      <pc:sldChg chg="del">
        <pc:chgData name="Vincent Dascoli" userId="2bb042d74c22cfc6" providerId="LiveId" clId="{16BEF3DB-7ED1-4FD3-80A7-D729007F1601}" dt="2021-01-13T03:03:18.904" v="1245" actId="2696"/>
        <pc:sldMkLst>
          <pc:docMk/>
          <pc:sldMk cId="1364000645" sldId="317"/>
        </pc:sldMkLst>
      </pc:sldChg>
      <pc:sldChg chg="modSp mod">
        <pc:chgData name="Vincent Dascoli" userId="2bb042d74c22cfc6" providerId="LiveId" clId="{16BEF3DB-7ED1-4FD3-80A7-D729007F1601}" dt="2021-01-13T02:57:32.313" v="754" actId="27636"/>
        <pc:sldMkLst>
          <pc:docMk/>
          <pc:sldMk cId="2074764846" sldId="318"/>
        </pc:sldMkLst>
        <pc:spChg chg="mod">
          <ac:chgData name="Vincent Dascoli" userId="2bb042d74c22cfc6" providerId="LiveId" clId="{16BEF3DB-7ED1-4FD3-80A7-D729007F1601}" dt="2021-01-13T02:57:32.313" v="754" actId="27636"/>
          <ac:spMkLst>
            <pc:docMk/>
            <pc:sldMk cId="2074764846" sldId="318"/>
            <ac:spMk id="3" creationId="{00000000-0000-0000-0000-000000000000}"/>
          </ac:spMkLst>
        </pc:spChg>
      </pc:sldChg>
      <pc:sldChg chg="modSp mod">
        <pc:chgData name="Vincent Dascoli" userId="2bb042d74c22cfc6" providerId="LiveId" clId="{16BEF3DB-7ED1-4FD3-80A7-D729007F1601}" dt="2021-01-13T02:58:38.475" v="1130" actId="5793"/>
        <pc:sldMkLst>
          <pc:docMk/>
          <pc:sldMk cId="3603719675" sldId="319"/>
        </pc:sldMkLst>
        <pc:spChg chg="mod">
          <ac:chgData name="Vincent Dascoli" userId="2bb042d74c22cfc6" providerId="LiveId" clId="{16BEF3DB-7ED1-4FD3-80A7-D729007F1601}" dt="2021-01-13T02:58:38.475" v="1130" actId="5793"/>
          <ac:spMkLst>
            <pc:docMk/>
            <pc:sldMk cId="3603719675" sldId="319"/>
            <ac:spMk id="3" creationId="{00000000-0000-0000-0000-000000000000}"/>
          </ac:spMkLst>
        </pc:spChg>
      </pc:sldChg>
      <pc:sldChg chg="modSp mod">
        <pc:chgData name="Vincent Dascoli" userId="2bb042d74c22cfc6" providerId="LiveId" clId="{16BEF3DB-7ED1-4FD3-80A7-D729007F1601}" dt="2021-01-13T03:00:30.014" v="1174" actId="20577"/>
        <pc:sldMkLst>
          <pc:docMk/>
          <pc:sldMk cId="308653497" sldId="320"/>
        </pc:sldMkLst>
        <pc:spChg chg="mod">
          <ac:chgData name="Vincent Dascoli" userId="2bb042d74c22cfc6" providerId="LiveId" clId="{16BEF3DB-7ED1-4FD3-80A7-D729007F1601}" dt="2021-01-13T03:00:18.698" v="1168" actId="20577"/>
          <ac:spMkLst>
            <pc:docMk/>
            <pc:sldMk cId="308653497" sldId="320"/>
            <ac:spMk id="2" creationId="{00000000-0000-0000-0000-000000000000}"/>
          </ac:spMkLst>
        </pc:spChg>
        <pc:spChg chg="mod">
          <ac:chgData name="Vincent Dascoli" userId="2bb042d74c22cfc6" providerId="LiveId" clId="{16BEF3DB-7ED1-4FD3-80A7-D729007F1601}" dt="2021-01-13T03:00:30.014" v="1174" actId="20577"/>
          <ac:spMkLst>
            <pc:docMk/>
            <pc:sldMk cId="308653497" sldId="320"/>
            <ac:spMk id="3" creationId="{00000000-0000-0000-0000-000000000000}"/>
          </ac:spMkLst>
        </pc:spChg>
      </pc:sldChg>
      <pc:sldChg chg="modSp mod">
        <pc:chgData name="Vincent Dascoli" userId="2bb042d74c22cfc6" providerId="LiveId" clId="{16BEF3DB-7ED1-4FD3-80A7-D729007F1601}" dt="2021-01-13T03:01:44.312" v="1244" actId="5793"/>
        <pc:sldMkLst>
          <pc:docMk/>
          <pc:sldMk cId="2543964529" sldId="321"/>
        </pc:sldMkLst>
        <pc:spChg chg="mod">
          <ac:chgData name="Vincent Dascoli" userId="2bb042d74c22cfc6" providerId="LiveId" clId="{16BEF3DB-7ED1-4FD3-80A7-D729007F1601}" dt="2021-01-13T03:01:44.312" v="1244" actId="5793"/>
          <ac:spMkLst>
            <pc:docMk/>
            <pc:sldMk cId="2543964529" sldId="321"/>
            <ac:spMk id="3" creationId="{00000000-0000-0000-0000-000000000000}"/>
          </ac:spMkLst>
        </pc:spChg>
      </pc:sldChg>
      <pc:sldChg chg="modSp mod">
        <pc:chgData name="Vincent Dascoli" userId="2bb042d74c22cfc6" providerId="LiveId" clId="{16BEF3DB-7ED1-4FD3-80A7-D729007F1601}" dt="2021-01-13T03:05:34.819" v="1356" actId="20577"/>
        <pc:sldMkLst>
          <pc:docMk/>
          <pc:sldMk cId="3076845556" sldId="322"/>
        </pc:sldMkLst>
        <pc:spChg chg="mod">
          <ac:chgData name="Vincent Dascoli" userId="2bb042d74c22cfc6" providerId="LiveId" clId="{16BEF3DB-7ED1-4FD3-80A7-D729007F1601}" dt="2021-01-13T03:05:34.819" v="1356" actId="20577"/>
          <ac:spMkLst>
            <pc:docMk/>
            <pc:sldMk cId="3076845556" sldId="322"/>
            <ac:spMk id="3" creationId="{00000000-0000-0000-0000-000000000000}"/>
          </ac:spMkLst>
        </pc:spChg>
      </pc:sldChg>
      <pc:sldChg chg="del">
        <pc:chgData name="Vincent Dascoli" userId="2bb042d74c22cfc6" providerId="LiveId" clId="{16BEF3DB-7ED1-4FD3-80A7-D729007F1601}" dt="2021-01-13T02:56:12.492" v="749" actId="2696"/>
        <pc:sldMkLst>
          <pc:docMk/>
          <pc:sldMk cId="2438357336" sldId="323"/>
        </pc:sldMkLst>
      </pc:sldChg>
      <pc:sldChg chg="del">
        <pc:chgData name="Vincent Dascoli" userId="2bb042d74c22cfc6" providerId="LiveId" clId="{16BEF3DB-7ED1-4FD3-80A7-D729007F1601}" dt="2021-01-13T02:56:17.490" v="750" actId="2696"/>
        <pc:sldMkLst>
          <pc:docMk/>
          <pc:sldMk cId="3283019803" sldId="32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32CC52-1EB4-49ED-9E7F-1CD4B2C92A6D}" type="datetimeFigureOut">
              <a:rPr lang="en-US" smtClean="0"/>
              <a:t>1/12/2021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6B9C24-1F37-4554-9658-66CB0F6E37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958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6B9C24-1F37-4554-9658-66CB0F6E370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535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6B9C24-1F37-4554-9658-66CB0F6E370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271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0963BB-A32D-439D-A630-48080EF47934}" type="datetime1">
              <a:rPr lang="en-US" smtClean="0"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E009D77-EE8E-4D7A-A59D-FE0D4DBFC91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0789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27EAD-A431-46F4-985E-CB7528791E84}" type="datetime1">
              <a:rPr lang="en-US" smtClean="0"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9D77-EE8E-4D7A-A59D-FE0D4DBFC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822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F579-5FF8-4C79-BAA5-E9AF07D24F35}" type="datetime1">
              <a:rPr lang="en-US" smtClean="0"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9D77-EE8E-4D7A-A59D-FE0D4DBFC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41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85379-EE02-4D36-8E47-855AA4159747}" type="datetime1">
              <a:rPr lang="en-US" smtClean="0"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9D77-EE8E-4D7A-A59D-FE0D4DBFC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57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7185E-FE56-472E-A3F8-5B808D82FEF2}" type="datetime1">
              <a:rPr lang="en-US" smtClean="0"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9D77-EE8E-4D7A-A59D-FE0D4DBFC91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0396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1C9D5-A14C-4565-8D22-A0BE86711190}" type="datetime1">
              <a:rPr lang="en-US" smtClean="0"/>
              <a:t>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9D77-EE8E-4D7A-A59D-FE0D4DBFC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874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D6F49-6828-4D14-AF42-097ACAE57231}" type="datetime1">
              <a:rPr lang="en-US" smtClean="0"/>
              <a:t>1/12/2021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9D77-EE8E-4D7A-A59D-FE0D4DBFC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329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6C425-3B1E-4323-88E5-B915A5C9345C}" type="datetime1">
              <a:rPr lang="en-US" smtClean="0"/>
              <a:t>1/12/2021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9D77-EE8E-4D7A-A59D-FE0D4DBFC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755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615DA-C3AD-47A0-AA16-18F3DB9E32EE}" type="datetime1">
              <a:rPr lang="en-US" smtClean="0"/>
              <a:t>1/12/2021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9D77-EE8E-4D7A-A59D-FE0D4DBFC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975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EE95B-E0D1-4CF1-81B7-D2C55A631551}" type="datetime1">
              <a:rPr lang="en-US" smtClean="0"/>
              <a:t>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9D77-EE8E-4D7A-A59D-FE0D4DBFC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054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F9067-E4AC-4E55-A041-F7FA61824918}" type="datetime1">
              <a:rPr lang="en-US" smtClean="0"/>
              <a:t>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9D77-EE8E-4D7A-A59D-FE0D4DBFC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148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0D445075-CE60-4A9F-839C-1409A6ACB664}" type="datetime1">
              <a:rPr lang="en-US" smtClean="0"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1E009D77-EE8E-4D7A-A59D-FE0D4DBFC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31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c37.net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br>
              <a:rPr lang="en-US" b="1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the DC 37 H&amp;S </a:t>
            </a:r>
            <a:br>
              <a:rPr lang="en-US" b="1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Delta Dental Plan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Watershed Plan </a:t>
            </a:r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Presentation </a:t>
            </a:r>
          </a:p>
          <a:p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January  14, 2021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0C1995-763A-4354-899E-8FED4D843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9D77-EE8E-4D7A-A59D-FE0D4DBFC91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5623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New Information on the DC 37 Dental Web Page at </a:t>
            </a:r>
            <a:r>
              <a:rPr lang="en-US" b="1" dirty="0">
                <a:solidFill>
                  <a:schemeClr val="tx1"/>
                </a:solidFill>
                <a:hlinkClick r:id="rId2"/>
              </a:rPr>
              <a:t>www.DC37.net</a:t>
            </a:r>
            <a:r>
              <a:rPr lang="en-US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" indent="0">
              <a:buNone/>
            </a:pPr>
            <a:r>
              <a:rPr lang="en-US" dirty="0">
                <a:solidFill>
                  <a:schemeClr val="tx1"/>
                </a:solidFill>
              </a:rPr>
              <a:t>We have a new DC 37 Dental Web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Page at </a:t>
            </a:r>
            <a:r>
              <a:rPr lang="en-US" b="1" u="sng" dirty="0">
                <a:hlinkClick r:id="rId2"/>
              </a:rPr>
              <a:t>www.DC37.net</a:t>
            </a:r>
            <a:r>
              <a:rPr lang="en-US" b="1" u="sng" dirty="0"/>
              <a:t>/Dental </a:t>
            </a:r>
            <a:r>
              <a:rPr lang="en-US" dirty="0">
                <a:solidFill>
                  <a:schemeClr val="tx1"/>
                </a:solidFill>
              </a:rPr>
              <a:t>where you will find many resources, materials and links including:</a:t>
            </a:r>
          </a:p>
          <a:p>
            <a:r>
              <a:rPr lang="en-US" dirty="0">
                <a:solidFill>
                  <a:schemeClr val="tx1"/>
                </a:solidFill>
              </a:rPr>
              <a:t>Delta Dental Video explaining the new Delta Dental benefit and how to navigate  the Delta Dental website.</a:t>
            </a:r>
          </a:p>
          <a:p>
            <a:r>
              <a:rPr lang="en-US" dirty="0">
                <a:solidFill>
                  <a:schemeClr val="tx1"/>
                </a:solidFill>
              </a:rPr>
              <a:t>Frequently Asked Questions (8 pages!)</a:t>
            </a:r>
          </a:p>
          <a:p>
            <a:r>
              <a:rPr lang="en-US" dirty="0">
                <a:solidFill>
                  <a:schemeClr val="tx1"/>
                </a:solidFill>
              </a:rPr>
              <a:t>List of DC 37 H&amp;S </a:t>
            </a:r>
            <a:r>
              <a:rPr lang="en-US" i="1" dirty="0">
                <a:solidFill>
                  <a:schemeClr val="tx1"/>
                </a:solidFill>
              </a:rPr>
              <a:t>Covered </a:t>
            </a:r>
            <a:r>
              <a:rPr lang="en-US" dirty="0">
                <a:solidFill>
                  <a:schemeClr val="tx1"/>
                </a:solidFill>
              </a:rPr>
              <a:t>Dental Services By Procedure Code</a:t>
            </a:r>
          </a:p>
          <a:p>
            <a:r>
              <a:rPr lang="en-US" dirty="0">
                <a:solidFill>
                  <a:schemeClr val="tx1"/>
                </a:solidFill>
              </a:rPr>
              <a:t>List of DC 37 H&amp;S </a:t>
            </a:r>
            <a:r>
              <a:rPr lang="en-US" i="1" dirty="0">
                <a:solidFill>
                  <a:schemeClr val="tx1"/>
                </a:solidFill>
              </a:rPr>
              <a:t>Excluded </a:t>
            </a:r>
            <a:r>
              <a:rPr lang="en-US" dirty="0">
                <a:solidFill>
                  <a:schemeClr val="tx1"/>
                </a:solidFill>
              </a:rPr>
              <a:t>Dental Services</a:t>
            </a:r>
          </a:p>
          <a:p>
            <a:r>
              <a:rPr lang="en-US" dirty="0">
                <a:solidFill>
                  <a:schemeClr val="tx1"/>
                </a:solidFill>
              </a:rPr>
              <a:t>Summary of September 1, 2020 Dental Benefit Changes</a:t>
            </a:r>
          </a:p>
          <a:p>
            <a:r>
              <a:rPr lang="en-US" dirty="0">
                <a:solidFill>
                  <a:schemeClr val="tx1"/>
                </a:solidFill>
              </a:rPr>
              <a:t>Reimbursement Claim Forms and Instructions for Out of Network dental services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9D77-EE8E-4D7A-A59D-FE0D4DBFC91D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534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Still Not Received Your Delta Dental ID Card?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" indent="0">
              <a:lnSpc>
                <a:spcPct val="100000"/>
              </a:lnSpc>
              <a:buClr>
                <a:schemeClr val="tx1"/>
              </a:buClr>
              <a:buNone/>
            </a:pPr>
            <a:endParaRPr lang="en-US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buClr>
                <a:schemeClr val="tx1"/>
              </a:buClr>
            </a:pPr>
            <a:r>
              <a:rPr lang="en-US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you did NOT receive a Delta Dental Welcome Kit, please:</a:t>
            </a:r>
            <a:br>
              <a:rPr lang="en-US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00000"/>
              </a:lnSpc>
              <a:buClr>
                <a:schemeClr val="tx1"/>
              </a:buClr>
            </a:pPr>
            <a:r>
              <a:rPr lang="en-US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Call DC 37 Health &amp; Security’s Eligibility Unit at </a:t>
            </a:r>
            <a:r>
              <a:rPr lang="en-US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212-815-1620 </a:t>
            </a:r>
          </a:p>
          <a:p>
            <a:pPr lvl="1">
              <a:lnSpc>
                <a:spcPct val="100000"/>
              </a:lnSpc>
              <a:buClr>
                <a:schemeClr val="tx1"/>
              </a:buClr>
            </a:pPr>
            <a:r>
              <a:rPr lang="en-US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Verify we have your current, full mailing address in our database</a:t>
            </a:r>
          </a:p>
          <a:p>
            <a:pPr lvl="1">
              <a:lnSpc>
                <a:spcPct val="100000"/>
              </a:lnSpc>
              <a:buClr>
                <a:schemeClr val="tx1"/>
              </a:buClr>
            </a:pPr>
            <a:r>
              <a:rPr lang="en-US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Delta Dental will then mail a Welcome Packet to that address</a:t>
            </a:r>
          </a:p>
          <a:p>
            <a:pPr lvl="1">
              <a:lnSpc>
                <a:spcPct val="100000"/>
              </a:lnSpc>
              <a:buClr>
                <a:schemeClr val="tx1"/>
              </a:buClr>
            </a:pPr>
            <a:r>
              <a:rPr lang="en-US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Approximately 10-12 days to receive in the mail.</a:t>
            </a:r>
            <a:br>
              <a:rPr lang="en-US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buClr>
                <a:schemeClr val="tx1"/>
              </a:buClr>
            </a:pPr>
            <a:r>
              <a:rPr lang="en-US" sz="22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the interim, participants can use the union member’s SSN as their Delta Dental identifier to schedule appointments with a Delta Dental provider.</a:t>
            </a:r>
          </a:p>
          <a:p>
            <a:pPr marL="34290" indent="0">
              <a:buNone/>
            </a:pPr>
            <a:br>
              <a:rPr lang="en-US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en-US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9D77-EE8E-4D7A-A59D-FE0D4DBFC91D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9645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685800"/>
            <a:ext cx="7406640" cy="135636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Any Questions?</a:t>
            </a:r>
            <a:r>
              <a:rPr lang="en-US" dirty="0">
                <a:solidFill>
                  <a:schemeClr val="tx1"/>
                </a:solidFill>
              </a:rPr>
              <a:t>		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51" y="2133600"/>
            <a:ext cx="7404653" cy="40386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We are here now if you have any questions.  </a:t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If we are not able to give you an answer today, we will take down your name and contact information and give you a ring back with the information you are seeking.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marL="34290" indent="0">
              <a:buNone/>
            </a:pPr>
            <a:r>
              <a:rPr lang="en-US" dirty="0">
                <a:solidFill>
                  <a:schemeClr val="tx1"/>
                </a:solidFill>
              </a:rPr>
              <a:t>Thank you.</a:t>
            </a:r>
          </a:p>
          <a:p>
            <a:pPr marL="34290" indent="0">
              <a:buNone/>
            </a:pPr>
            <a:r>
              <a:rPr lang="en-US" dirty="0" err="1">
                <a:solidFill>
                  <a:schemeClr val="tx1"/>
                </a:solidFill>
              </a:rPr>
              <a:t>Digna</a:t>
            </a:r>
            <a:r>
              <a:rPr lang="en-US" dirty="0">
                <a:solidFill>
                  <a:schemeClr val="tx1"/>
                </a:solidFill>
              </a:rPr>
              <a:t> Sanchez – DC 37 H&amp;S Dental Unit Manager </a:t>
            </a:r>
          </a:p>
          <a:p>
            <a:pPr marL="34290" indent="0">
              <a:buNone/>
            </a:pPr>
            <a:r>
              <a:rPr lang="en-US" dirty="0" err="1">
                <a:solidFill>
                  <a:schemeClr val="tx1"/>
                </a:solidFill>
              </a:rPr>
              <a:t>Aishah</a:t>
            </a:r>
            <a:r>
              <a:rPr lang="en-US" dirty="0">
                <a:solidFill>
                  <a:schemeClr val="tx1"/>
                </a:solidFill>
              </a:rPr>
              <a:t> Williams, DC 37 H&amp;S Dental Unit Supervisor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9D77-EE8E-4D7A-A59D-FE0D4DBFC91D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495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3364"/>
            <a:ext cx="8229600" cy="1008236"/>
          </a:xfrm>
        </p:spPr>
        <p:txBody>
          <a:bodyPr>
            <a:normAutofit fontScale="90000"/>
          </a:bodyPr>
          <a:lstStyle/>
          <a:p>
            <a:br>
              <a:rPr lang="en-US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Why We Moved to Delta Dental?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	</a:t>
            </a:r>
            <a:b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Autofit/>
          </a:bodyPr>
          <a:lstStyle/>
          <a:p>
            <a:endParaRPr lang="en-US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Increase our In-Network NYC-area Dentists..</a:t>
            </a:r>
            <a:br>
              <a:rPr lang="en-US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en-US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We now have over 1,800 participating dentists with 3,000+ locations in the NYC-metropolitan area. </a:t>
            </a:r>
            <a:br>
              <a:rPr lang="en-US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en-US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Increase our In-Network outside NYC-Area dentists for our retirees in FL, Arizona, the Carolinas and actives residing in NJ, CT, PA, etc., and working and living in the Watershed Plan area of NY. </a:t>
            </a:r>
          </a:p>
          <a:p>
            <a:r>
              <a:rPr lang="en-US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We now have thousands of dentists in-network throughout the U.S.</a:t>
            </a:r>
            <a:br>
              <a:rPr lang="en-US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en-US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/>
            <a:r>
              <a:rPr lang="en-US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Improved Data Analytics and Trend Analyses</a:t>
            </a:r>
            <a:br>
              <a:rPr lang="en-US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en-US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/>
            <a:r>
              <a:rPr lang="en-US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Increase Quality Controls on Dental Services Provided to Our Participants</a:t>
            </a:r>
            <a:br>
              <a:rPr lang="en-US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en-US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" lvl="0" indent="0">
              <a:buNone/>
            </a:pPr>
            <a:endParaRPr lang="en-US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" lvl="0" indent="0">
              <a:buNone/>
            </a:pPr>
            <a:br>
              <a:rPr lang="en-US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en-US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" lvl="0" indent="0">
              <a:buNone/>
            </a:pPr>
            <a:br>
              <a:rPr lang="en-US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en-US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496808D-DB15-4FE1-91AD-7D974B9AA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9D77-EE8E-4D7A-A59D-FE0D4DBFC91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336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533400"/>
            <a:ext cx="7406640" cy="135636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Most Important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n-US" b="1" dirty="0">
                <a:solidFill>
                  <a:schemeClr val="tx1"/>
                </a:solidFill>
              </a:rPr>
              <a:t>Understanding the Delta Dental “Preferred” Networks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" indent="0">
              <a:buNone/>
            </a:pPr>
            <a:r>
              <a:rPr lang="en-US" sz="2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have 2 Preferred Delta Dental Networks</a:t>
            </a:r>
          </a:p>
          <a:p>
            <a:r>
              <a:rPr lang="en-US" sz="23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you live in New York State </a:t>
            </a:r>
            <a:r>
              <a:rPr lang="en-US" sz="2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(and are not a Watershed Plan member)</a:t>
            </a:r>
            <a:r>
              <a:rPr lang="en-US" sz="23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sz="2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-&gt; </a:t>
            </a:r>
            <a:r>
              <a:rPr lang="en-US" sz="2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Your preferred $0 Cost network is the </a:t>
            </a:r>
            <a:r>
              <a:rPr lang="en-US" sz="21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New York Select Network</a:t>
            </a:r>
          </a:p>
          <a:p>
            <a:r>
              <a:rPr lang="en-US" sz="23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you live outside New York State or are a Watershed Plan member</a:t>
            </a:r>
            <a:r>
              <a:rPr lang="en-US" sz="23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-</a:t>
            </a:r>
            <a:r>
              <a:rPr lang="en-US" sz="2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-&gt; </a:t>
            </a:r>
            <a:r>
              <a:rPr lang="en-US" sz="2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Your preferred $0 Cost network is the </a:t>
            </a:r>
            <a:r>
              <a:rPr lang="en-US" sz="21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PPO Network</a:t>
            </a:r>
            <a:r>
              <a:rPr lang="en-US" sz="2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en-US" sz="2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you work in New York (but reside outside NY or are a Watershed Plan member), you can also see a $0 Cost Delta New York Select Dentist.</a:t>
            </a:r>
          </a:p>
          <a:p>
            <a:pPr marL="34290" indent="0">
              <a:buNone/>
            </a:pPr>
            <a:endParaRPr lang="en-US" sz="2300" b="1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9D77-EE8E-4D7A-A59D-FE0D4DBFC91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845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389" y="472440"/>
            <a:ext cx="7743411" cy="135636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 New York Select Network</a:t>
            </a:r>
            <a:r>
              <a:rPr lang="en-US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:</a:t>
            </a:r>
            <a:r>
              <a:rPr lang="en-US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 </a:t>
            </a:r>
            <a:br>
              <a:rPr lang="en-US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b="1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 New York Residents </a:t>
            </a:r>
            <a:br>
              <a:rPr lang="en-US" b="1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en-US" b="1" u="sng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077199" cy="4724400"/>
          </a:xfrm>
        </p:spPr>
        <p:txBody>
          <a:bodyPr>
            <a:normAutofit fontScale="25000" lnSpcReduction="20000"/>
          </a:bodyPr>
          <a:lstStyle/>
          <a:p>
            <a:pPr marL="0" lvl="1" indent="0">
              <a:buNone/>
            </a:pPr>
            <a:endParaRPr lang="en-US" sz="72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lvl="1" indent="0">
              <a:buNone/>
            </a:pPr>
            <a:r>
              <a:rPr lang="en-US" sz="72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 New York </a:t>
            </a:r>
            <a:r>
              <a:rPr lang="en-US" sz="7200" b="1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Select </a:t>
            </a:r>
            <a:r>
              <a:rPr lang="en-US" sz="72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Network is your preferred network with $0 out-of-pocket costs!</a:t>
            </a:r>
          </a:p>
          <a:p>
            <a:pPr marL="0" lvl="1" indent="0">
              <a:buNone/>
            </a:pPr>
            <a:endParaRPr lang="en-US" sz="72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lvl="1" indent="0">
              <a:buNone/>
            </a:pPr>
            <a:r>
              <a:rPr lang="en-US" sz="7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 New York Select Network has 1,808 dentists:</a:t>
            </a:r>
          </a:p>
          <a:p>
            <a:pPr marL="0" lvl="1" indent="0">
              <a:buNone/>
            </a:pPr>
            <a:r>
              <a:rPr lang="en-US" sz="7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	1,448 General Dentists </a:t>
            </a:r>
            <a:r>
              <a:rPr lang="en-US" sz="7200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en-US" sz="7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360 Specialty Dentists </a:t>
            </a:r>
          </a:p>
          <a:p>
            <a:pPr marL="0" lvl="1" indent="0">
              <a:buNone/>
            </a:pPr>
            <a:r>
              <a:rPr lang="en-US" sz="7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	3,000+  office locations in New York State</a:t>
            </a:r>
          </a:p>
          <a:p>
            <a:pPr marL="34290" indent="0">
              <a:buNone/>
            </a:pPr>
            <a:r>
              <a:rPr lang="en-US" sz="7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Delta NY Select Network dentists submit all claims on behalf of participants to Delta</a:t>
            </a:r>
          </a:p>
          <a:p>
            <a:pPr marL="34290" indent="0">
              <a:buNone/>
            </a:pPr>
            <a:endParaRPr lang="en-US" sz="72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" indent="0">
              <a:buNone/>
            </a:pPr>
            <a:r>
              <a:rPr lang="en-US" sz="7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NY Select Network dentists secure all approvals for dental services requiring pre-determination (previously called “pre-authorizations”)</a:t>
            </a:r>
          </a:p>
          <a:p>
            <a:pPr marL="34290" indent="0">
              <a:buNone/>
            </a:pPr>
            <a:endParaRPr lang="en-US" sz="72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lvl="1" indent="0">
              <a:buNone/>
            </a:pPr>
            <a:r>
              <a:rPr lang="en-US" sz="7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NY Select dentists will </a:t>
            </a:r>
            <a:r>
              <a:rPr lang="en-US" sz="7200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en-US" sz="7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bill participants for any DC 37 H&amp;S Plan covered dental services, </a:t>
            </a:r>
            <a:r>
              <a:rPr lang="en-US" sz="7200" i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provided it does </a:t>
            </a:r>
            <a:r>
              <a:rPr lang="en-US" sz="7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not exceed the annual maximum: $1,700 per year for regular dental and $1,840 lifetime maximum for orthodontics. </a:t>
            </a:r>
            <a:r>
              <a:rPr lang="en-US" sz="7200" i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Remember: Local 1070 also has an additional $500 supplemental dental benefit discussed later.</a:t>
            </a:r>
            <a:endParaRPr lang="en-US" sz="7200" b="1" i="1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lvl="1" indent="0">
              <a:buNone/>
            </a:pPr>
            <a:endParaRPr lang="en-US" sz="2000" b="1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lvl="1" indent="0">
              <a:buNone/>
            </a:pPr>
            <a:endParaRPr lang="en-US" b="1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en-US" sz="80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We strongly encourage participants to use the New York Select Network whenever possible for $0 out-of-pocket costs.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9D77-EE8E-4D7A-A59D-FE0D4DBFC91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771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1553"/>
            <a:ext cx="8229600" cy="1143000"/>
          </a:xfrm>
        </p:spPr>
        <p:txBody>
          <a:bodyPr>
            <a:normAutofit fontScale="90000"/>
          </a:bodyPr>
          <a:lstStyle/>
          <a:p>
            <a:pPr lvl="1" algn="ctr" defTabSz="685800" rtl="0">
              <a:lnSpc>
                <a:spcPct val="90000"/>
              </a:lnSpc>
              <a:spcBef>
                <a:spcPct val="0"/>
              </a:spcBef>
            </a:pPr>
            <a:r>
              <a:rPr lang="en-US" sz="44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 Delta PPO Network:</a:t>
            </a:r>
            <a:br>
              <a:rPr lang="en-US" sz="44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sz="4400" b="1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 Watershed Plan Members and Residents Outside New York State</a:t>
            </a:r>
            <a:br>
              <a:rPr lang="en-US" sz="1600" b="1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en-US" sz="1600" b="1" u="sng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804704" cy="4419600"/>
          </a:xfrm>
        </p:spPr>
        <p:txBody>
          <a:bodyPr>
            <a:normAutofit fontScale="25000" lnSpcReduction="20000"/>
          </a:bodyPr>
          <a:lstStyle/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1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 </a:t>
            </a:r>
            <a:r>
              <a:rPr lang="en-US" sz="72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Delta PPO Network</a:t>
            </a:r>
            <a:r>
              <a:rPr lang="en-US" sz="7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is the preferred network for residents outside New York, with </a:t>
            </a:r>
            <a:r>
              <a:rPr lang="en-US" sz="7200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$0 out-of-pocket costs </a:t>
            </a:r>
            <a:r>
              <a:rPr lang="en-US" sz="7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 participants. 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7200" b="1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 </a:t>
            </a:r>
            <a:r>
              <a:rPr lang="en-US" sz="72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Delta PPO</a:t>
            </a:r>
            <a:r>
              <a:rPr lang="en-US" sz="7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72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Network</a:t>
            </a:r>
            <a:r>
              <a:rPr lang="en-US" sz="7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has 124,107 dentists throughout the 50 states:  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72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	97,764 – General Dentists and 26,343 – Specialty Dentists</a:t>
            </a:r>
          </a:p>
          <a:p>
            <a:pPr marL="34290" indent="0">
              <a:buNone/>
            </a:pPr>
            <a:endParaRPr lang="en-US" sz="72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" indent="0">
              <a:buNone/>
            </a:pPr>
            <a:r>
              <a:rPr lang="en-US" sz="7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Delta PPO Network dentists submit all claims to Delta on behalf of the participant and secure all approvals for services requiring pre-determination (previously called “prior authorizations”).</a:t>
            </a:r>
          </a:p>
          <a:p>
            <a:pPr marL="34290" lvl="1" indent="0">
              <a:spcBef>
                <a:spcPts val="1000"/>
              </a:spcBef>
              <a:spcAft>
                <a:spcPts val="0"/>
              </a:spcAft>
              <a:buNone/>
            </a:pPr>
            <a:endParaRPr lang="en-US" sz="72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" lvl="1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7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Delta PPO Network dentists will not bill participants for DC 37 H&amp;S Plan covered services, provided the participant has not exceeded their annual $1,700 maximum or $1,840 lifetime maximum for orthodontics. </a:t>
            </a:r>
            <a:r>
              <a:rPr lang="en-US" sz="7200" i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Remember: Local 1070 also has an additional $500 supplemental dental benefit discussed later.</a:t>
            </a:r>
          </a:p>
          <a:p>
            <a:pPr marL="34290" indent="0">
              <a:buNone/>
            </a:pPr>
            <a:r>
              <a:rPr lang="en-US" sz="7200" b="1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Key Takeaway</a:t>
            </a:r>
            <a:r>
              <a:rPr lang="en-US" sz="72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: In-Network  PPO Network means $0 out-of-pocket costs for Participants who are Watershed Plan members or live outside of New York State!</a:t>
            </a:r>
          </a:p>
          <a:p>
            <a:pPr marL="34290" indent="0">
              <a:buNone/>
            </a:pPr>
            <a:endParaRPr lang="en-US" sz="32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" indent="0">
              <a:buNone/>
            </a:pPr>
            <a:endParaRPr lang="en-US" sz="18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 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b="1" i="1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9D77-EE8E-4D7A-A59D-FE0D4DBFC91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676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US" b="1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 Delta Dental Premier Network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904" y="1371599"/>
            <a:ext cx="8229600" cy="4852229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2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This 3</a:t>
            </a:r>
            <a:r>
              <a:rPr lang="en-US" sz="2200" baseline="300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rd</a:t>
            </a:r>
            <a:r>
              <a:rPr lang="en-US" sz="2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Delta Dental network does </a:t>
            </a:r>
            <a:r>
              <a:rPr lang="en-US" sz="22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NOT </a:t>
            </a:r>
            <a:r>
              <a:rPr lang="en-US" sz="2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participate in the DC 37 Dental Plan. </a:t>
            </a:r>
          </a:p>
          <a:p>
            <a:pPr marL="457200" lvl="1" indent="0">
              <a:buNone/>
            </a:pPr>
            <a:endParaRPr lang="en-US" sz="22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57200" lvl="1" indent="0">
              <a:buNone/>
            </a:pPr>
            <a:r>
              <a:rPr lang="en-US" sz="22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Participants who use a Delta Premier Network dentist will be using a dentist that costs the participants ‘money!</a:t>
            </a:r>
          </a:p>
          <a:p>
            <a:pPr marL="457200" lvl="1" indent="0">
              <a:buNone/>
            </a:pPr>
            <a:endParaRPr lang="en-US" sz="22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57200" lvl="1" indent="0">
              <a:buNone/>
            </a:pPr>
            <a:r>
              <a:rPr lang="en-US" sz="2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If a participant chooses a Delta Premier Network dentist, the participant </a:t>
            </a:r>
            <a:r>
              <a:rPr lang="en-US" sz="2200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will be billed </a:t>
            </a:r>
            <a:r>
              <a:rPr lang="en-US" sz="2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by the dentist. Delta Premier Network dentists will be limited as to what they can charge DC 37 participants, but member will have out of pocket costs</a:t>
            </a:r>
          </a:p>
          <a:p>
            <a:pPr marL="457200" lvl="1" indent="0">
              <a:buNone/>
            </a:pPr>
            <a:endParaRPr lang="en-US" sz="22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57200" lvl="1" indent="0">
              <a:buNone/>
            </a:pPr>
            <a:r>
              <a:rPr lang="en-US" sz="2200" b="1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Takeaway</a:t>
            </a:r>
            <a:r>
              <a:rPr lang="en-US" sz="2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: </a:t>
            </a:r>
            <a:r>
              <a:rPr lang="en-US" sz="22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Participants will have out-of-pocket expenses when using a Delta Premier dentist. Watershed Plan members should use a Delta PPO network dentist to maximize their coverage.</a:t>
            </a:r>
          </a:p>
          <a:p>
            <a:pPr marL="457200" lvl="1" indent="0">
              <a:buNone/>
            </a:pPr>
            <a:endParaRPr lang="en-US" sz="22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57200" lvl="1" indent="0">
              <a:buNone/>
            </a:pPr>
            <a:endParaRPr lang="en-US" sz="2200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9D77-EE8E-4D7A-A59D-FE0D4DBFC91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36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C88ED-54A6-4ACD-A7E6-57A565DDC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264" y="381000"/>
            <a:ext cx="7406640" cy="135636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“</a:t>
            </a:r>
            <a:r>
              <a:rPr lang="en-US" b="1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Non-Participating” Dentists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CDC35-A663-4ED7-ABE0-0FC5E338C3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0200"/>
            <a:ext cx="7404653" cy="4572000"/>
          </a:xfrm>
        </p:spPr>
        <p:txBody>
          <a:bodyPr>
            <a:normAutofit/>
          </a:bodyPr>
          <a:lstStyle/>
          <a:p>
            <a:pPr marL="34290" indent="0">
              <a:buNone/>
            </a:pPr>
            <a:r>
              <a:rPr lang="en-US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These are dentists that are “not participating” in any Delta network and are also considered “out of network.” </a:t>
            </a:r>
            <a:br>
              <a:rPr lang="en-US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en-US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" indent="0">
              <a:buNone/>
            </a:pPr>
            <a:r>
              <a:rPr lang="en-US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When a participant receives treatment from a dentist outside the Delta networks, </a:t>
            </a:r>
            <a:r>
              <a:rPr lang="en-US" b="1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 dentist can bill a participant any fee for services</a:t>
            </a:r>
            <a:br>
              <a:rPr lang="en-US" b="1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en-US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" indent="0">
              <a:buNone/>
            </a:pPr>
            <a:r>
              <a:rPr lang="en-US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These dentists have </a:t>
            </a:r>
            <a:r>
              <a:rPr lang="en-US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no </a:t>
            </a:r>
            <a:r>
              <a:rPr lang="en-US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responsibility to submit claims to Delta and no responsibility to secure pre-authorization approvals.  </a:t>
            </a:r>
            <a:r>
              <a:rPr lang="en-US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These responsibilities rest with the participant. </a:t>
            </a:r>
          </a:p>
          <a:p>
            <a:pPr marL="34290" indent="0">
              <a:buNone/>
            </a:pPr>
            <a:r>
              <a:rPr lang="en-US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Your out-of-network reimbursement from the DC 37 H&amp;S Plan is  limited</a:t>
            </a:r>
            <a:r>
              <a:rPr lang="en-US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  <a:p>
            <a:pPr marL="34290" indent="0">
              <a:buNone/>
            </a:pPr>
            <a:r>
              <a:rPr lang="en-US" b="1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Key Takeaway</a:t>
            </a:r>
            <a:r>
              <a:rPr lang="en-US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: Watershed Plan Participants should try and use a Delta PPO network dentist to maximize their dental benefit coverage.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9D77-EE8E-4D7A-A59D-FE0D4DBFC91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458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578090" cy="138195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Important: Customer Service Has Moved to Delta Dental</a:t>
            </a:r>
            <a:endParaRPr lang="en-US" sz="36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51022"/>
            <a:ext cx="7886700" cy="4205221"/>
          </a:xfrm>
        </p:spPr>
        <p:txBody>
          <a:bodyPr>
            <a:normAutofit lnSpcReduction="10000"/>
          </a:bodyPr>
          <a:lstStyle/>
          <a:p>
            <a:pPr marL="34290" lvl="0" indent="0" algn="ctr">
              <a:buNone/>
            </a:pPr>
            <a:r>
              <a:rPr lang="en-US" sz="23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Delta Dental has a dedicated Customer Service Center </a:t>
            </a:r>
          </a:p>
          <a:p>
            <a:pPr marL="34290" lvl="0" indent="0" algn="ctr">
              <a:buNone/>
            </a:pPr>
            <a:r>
              <a:rPr lang="en-US" sz="3000" b="1" dirty="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1-888-523-DC37 (3237)</a:t>
            </a:r>
            <a:endParaRPr lang="en-US" sz="3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" lvl="0" indent="0">
              <a:buNone/>
            </a:pPr>
            <a:endParaRPr lang="en-US" sz="23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" lvl="0" indent="0" algn="ctr">
              <a:buNone/>
            </a:pPr>
            <a:r>
              <a:rPr lang="en-US" sz="2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is staffed Monday through Friday 8:00 am to 8:00 pm (EST).  </a:t>
            </a:r>
          </a:p>
          <a:p>
            <a:pPr marL="34290" lvl="0" indent="0">
              <a:buNone/>
            </a:pPr>
            <a:endParaRPr lang="en-US" sz="23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" lvl="0" indent="0">
              <a:buNone/>
            </a:pPr>
            <a:r>
              <a:rPr lang="en-US" sz="2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toll-free number is on the back of the Delta Dental ID Cards that each participant received.</a:t>
            </a:r>
          </a:p>
          <a:p>
            <a:pPr marL="34290" lvl="0" indent="0">
              <a:buNone/>
            </a:pPr>
            <a:endParaRPr lang="en-US" sz="23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" lvl="0" indent="0">
              <a:buNone/>
            </a:pPr>
            <a:r>
              <a:rPr lang="en-US" sz="2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Participants should call the </a:t>
            </a:r>
            <a:r>
              <a:rPr lang="en-US" sz="23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Delta Customer Service Center </a:t>
            </a:r>
            <a:r>
              <a:rPr lang="en-US" sz="2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US" sz="23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 </a:t>
            </a:r>
            <a:r>
              <a:rPr lang="en-US" sz="2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DC 37 H&amp;S Inquiry Unit.</a:t>
            </a:r>
          </a:p>
          <a:p>
            <a:pPr marL="34290" lvl="0" indent="0">
              <a:buNone/>
            </a:pPr>
            <a:endParaRPr lang="en-US" sz="23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032CB6-ECBB-4543-BB0B-9C91FDEC9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9D77-EE8E-4D7A-A59D-FE0D4DBFC91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764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Our Delta Dental </a:t>
            </a:r>
            <a:b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Dedicated DC 37 Website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3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We want everyone to use the Delta Dental Website</a:t>
            </a:r>
            <a:r>
              <a:rPr lang="en-US" sz="23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:</a:t>
            </a:r>
          </a:p>
          <a:p>
            <a:pPr marL="0" indent="0" algn="ctr">
              <a:buNone/>
            </a:pPr>
            <a:r>
              <a:rPr lang="en-US" sz="23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2300" b="1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</a:t>
            </a:r>
            <a:r>
              <a:rPr lang="en-US" sz="2300" b="1" u="sng" dirty="0">
                <a:solidFill>
                  <a:schemeClr val="tx1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ww.deltadentalins.com/DC37</a:t>
            </a:r>
            <a:r>
              <a:rPr lang="en-US" sz="2300" b="1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en-US" sz="23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On this website you can:</a:t>
            </a:r>
            <a:br>
              <a:rPr lang="en-US" sz="23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en-US" sz="23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/>
            <a:r>
              <a:rPr lang="en-US" sz="20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Find a participating dentist in their Delta network;</a:t>
            </a:r>
          </a:p>
          <a:p>
            <a:pPr lvl="1"/>
            <a:r>
              <a:rPr lang="en-US" sz="20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Register for your own DC 37 Delta account;</a:t>
            </a:r>
          </a:p>
          <a:p>
            <a:pPr lvl="1"/>
            <a:r>
              <a:rPr lang="en-US" sz="20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See claims info and Explanations of Benefits (EOB) online.</a:t>
            </a:r>
            <a:endParaRPr lang="en-US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" indent="0">
              <a:buNone/>
            </a:pPr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9D77-EE8E-4D7A-A59D-FE0D4DBFC91D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719675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1545</TotalTime>
  <Words>1219</Words>
  <Application>Microsoft Office PowerPoint</Application>
  <PresentationFormat>On-screen Show (4:3)</PresentationFormat>
  <Paragraphs>123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Calibri Light</vt:lpstr>
      <vt:lpstr>Corbel</vt:lpstr>
      <vt:lpstr>Basis</vt:lpstr>
      <vt:lpstr>  the DC 37 H&amp;S  Delta Dental Plan </vt:lpstr>
      <vt:lpstr> Why We Moved to Delta Dental?  </vt:lpstr>
      <vt:lpstr>Most Important: Understanding the Delta Dental “Preferred” Networks</vt:lpstr>
      <vt:lpstr>The New York Select Network:   For New York Residents  </vt:lpstr>
      <vt:lpstr>The Delta PPO Network: For Watershed Plan Members and Residents Outside New York State </vt:lpstr>
      <vt:lpstr>The Delta Dental Premier Network</vt:lpstr>
      <vt:lpstr>“Non-Participating” Dentists</vt:lpstr>
      <vt:lpstr>Important: Customer Service Has Moved to Delta Dental</vt:lpstr>
      <vt:lpstr>Our Delta Dental  Dedicated DC 37 Website</vt:lpstr>
      <vt:lpstr>New Information on the DC 37 Dental Web Page at www.DC37.net </vt:lpstr>
      <vt:lpstr>Still Not Received Your Delta Dental ID Card?</vt:lpstr>
      <vt:lpstr>Any Questions?   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H&amp;S Training Outline</dc:title>
  <dc:creator>JGO</dc:creator>
  <cp:lastModifiedBy>Vincent Dascoli</cp:lastModifiedBy>
  <cp:revision>119</cp:revision>
  <dcterms:created xsi:type="dcterms:W3CDTF">2020-05-18T22:02:34Z</dcterms:created>
  <dcterms:modified xsi:type="dcterms:W3CDTF">2021-01-13T03:05:55Z</dcterms:modified>
</cp:coreProperties>
</file>